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2"/>
  </p:notesMasterIdLst>
  <p:sldIdLst>
    <p:sldId id="269" r:id="rId5"/>
    <p:sldId id="310" r:id="rId6"/>
    <p:sldId id="321" r:id="rId7"/>
    <p:sldId id="312" r:id="rId8"/>
    <p:sldId id="322" r:id="rId9"/>
    <p:sldId id="323" r:id="rId10"/>
    <p:sldId id="324"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A93EA9-564C-4DD3-85CC-376F392924C9}" type="datetimeFigureOut">
              <a:rPr lang="en-US" smtClean="0"/>
              <a:t>05-Oct-20</a:t>
            </a:fld>
            <a:endParaRPr lang="en-US"/>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9525D7-44E2-43E4-B161-F9487C8D849F}" type="slidenum">
              <a:rPr lang="en-US" smtClean="0"/>
              <a:t>‹nr.›</a:t>
            </a:fld>
            <a:endParaRPr lang="en-US"/>
          </a:p>
        </p:txBody>
      </p:sp>
    </p:spTree>
    <p:extLst>
      <p:ext uri="{BB962C8B-B14F-4D97-AF65-F5344CB8AC3E}">
        <p14:creationId xmlns:p14="http://schemas.microsoft.com/office/powerpoint/2010/main" val="13584889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fld id="{12911821-BF07-49F7-BCA2-AC222E1EEB21}" type="slidenum">
              <a:rPr lang="nl-NL" smtClean="0"/>
              <a:t>1</a:t>
            </a:fld>
            <a:endParaRPr lang="nl-NL"/>
          </a:p>
        </p:txBody>
      </p:sp>
    </p:spTree>
    <p:extLst>
      <p:ext uri="{BB962C8B-B14F-4D97-AF65-F5344CB8AC3E}">
        <p14:creationId xmlns:p14="http://schemas.microsoft.com/office/powerpoint/2010/main" val="26878286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1"/>
            <a:ext cx="12192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0000"/>
                    <a:lumOff val="10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A4A19804-C9DE-4A45-B867-E84C8D9AF570}" type="datetimeFigureOut">
              <a:rPr lang="nl-BE" smtClean="0"/>
              <a:t>5/10/2020</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1402746E-2673-45A0-804B-52459673FFE8}" type="slidenum">
              <a:rPr lang="nl-BE" smtClean="0"/>
              <a:t>‹nr.›</a:t>
            </a:fld>
            <a:endParaRPr lang="nl-BE"/>
          </a:p>
        </p:txBody>
      </p:sp>
      <p:cxnSp>
        <p:nvCxnSpPr>
          <p:cNvPr id="8" name="Straight Connector 7"/>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15267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4A19804-C9DE-4A45-B867-E84C8D9AF570}" type="datetimeFigureOut">
              <a:rPr lang="nl-BE" smtClean="0"/>
              <a:t>5/10/2020</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1402746E-2673-45A0-804B-52459673FFE8}" type="slidenum">
              <a:rPr lang="nl-BE" smtClean="0"/>
              <a:t>‹nr.›</a:t>
            </a:fld>
            <a:endParaRPr lang="nl-BE"/>
          </a:p>
        </p:txBody>
      </p:sp>
    </p:spTree>
    <p:extLst>
      <p:ext uri="{BB962C8B-B14F-4D97-AF65-F5344CB8AC3E}">
        <p14:creationId xmlns:p14="http://schemas.microsoft.com/office/powerpoint/2010/main" val="40018705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1"/>
            <a:ext cx="12192000" cy="457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4A19804-C9DE-4A45-B867-E84C8D9AF570}" type="datetimeFigureOut">
              <a:rPr lang="nl-BE" smtClean="0"/>
              <a:t>5/10/2020</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1402746E-2673-45A0-804B-52459673FFE8}" type="slidenum">
              <a:rPr lang="nl-BE" smtClean="0"/>
              <a:t>‹nr.›</a:t>
            </a:fld>
            <a:endParaRPr lang="nl-BE"/>
          </a:p>
        </p:txBody>
      </p:sp>
      <p:cxnSp>
        <p:nvCxnSpPr>
          <p:cNvPr id="8" name="Straight Connector 7"/>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23916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8"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4A19804-C9DE-4A45-B867-E84C8D9AF570}" type="datetimeFigureOut">
              <a:rPr lang="nl-BE" smtClean="0"/>
              <a:t>5/10/2020</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1402746E-2673-45A0-804B-52459673FFE8}" type="slidenum">
              <a:rPr lang="nl-BE" smtClean="0"/>
              <a:t>‹nr.›</a:t>
            </a:fld>
            <a:endParaRPr lang="nl-BE"/>
          </a:p>
        </p:txBody>
      </p:sp>
    </p:spTree>
    <p:extLst>
      <p:ext uri="{BB962C8B-B14F-4D97-AF65-F5344CB8AC3E}">
        <p14:creationId xmlns:p14="http://schemas.microsoft.com/office/powerpoint/2010/main" val="982203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2">
                    <a:lumMod val="75000"/>
                  </a:schemeClr>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lIns="45720" rIns="4572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89320"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2">
                    <a:lumMod val="75000"/>
                  </a:schemeClr>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89320" y="2967788"/>
            <a:ext cx="4754880" cy="3341572"/>
          </a:xfrm>
        </p:spPr>
        <p:txBody>
          <a:bodyPr lIns="45720" rIns="4572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4A19804-C9DE-4A45-B867-E84C8D9AF570}" type="datetimeFigureOut">
              <a:rPr lang="nl-BE" smtClean="0"/>
              <a:t>5/10/2020</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1402746E-2673-45A0-804B-52459673FFE8}" type="slidenum">
              <a:rPr lang="nl-BE" smtClean="0"/>
              <a:t>‹nr.›</a:t>
            </a:fld>
            <a:endParaRPr lang="nl-BE"/>
          </a:p>
        </p:txBody>
      </p:sp>
    </p:spTree>
    <p:extLst>
      <p:ext uri="{BB962C8B-B14F-4D97-AF65-F5344CB8AC3E}">
        <p14:creationId xmlns:p14="http://schemas.microsoft.com/office/powerpoint/2010/main" val="19975538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4A19804-C9DE-4A45-B867-E84C8D9AF570}" type="datetimeFigureOut">
              <a:rPr lang="nl-BE" smtClean="0"/>
              <a:t>5/10/2020</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1402746E-2673-45A0-804B-52459673FFE8}" type="slidenum">
              <a:rPr lang="nl-BE" smtClean="0"/>
              <a:t>‹nr.›</a:t>
            </a:fld>
            <a:endParaRPr lang="nl-BE"/>
          </a:p>
        </p:txBody>
      </p:sp>
    </p:spTree>
    <p:extLst>
      <p:ext uri="{BB962C8B-B14F-4D97-AF65-F5344CB8AC3E}">
        <p14:creationId xmlns:p14="http://schemas.microsoft.com/office/powerpoint/2010/main" val="40716874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A19804-C9DE-4A45-B867-E84C8D9AF570}" type="datetimeFigureOut">
              <a:rPr lang="nl-BE" smtClean="0"/>
              <a:t>5/10/2020</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1402746E-2673-45A0-804B-52459673FFE8}" type="slidenum">
              <a:rPr lang="nl-BE" smtClean="0"/>
              <a:t>‹nr.›</a:t>
            </a:fld>
            <a:endParaRPr lang="nl-BE"/>
          </a:p>
        </p:txBody>
      </p:sp>
    </p:spTree>
    <p:extLst>
      <p:ext uri="{BB962C8B-B14F-4D97-AF65-F5344CB8AC3E}">
        <p14:creationId xmlns:p14="http://schemas.microsoft.com/office/powerpoint/2010/main" val="28897331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4A19804-C9DE-4A45-B867-E84C8D9AF570}" type="datetimeFigureOut">
              <a:rPr lang="nl-BE" smtClean="0"/>
              <a:t>5/10/2020</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1402746E-2673-45A0-804B-52459673FFE8}" type="slidenum">
              <a:rPr lang="nl-BE" smtClean="0"/>
              <a:t>‹nr.›</a:t>
            </a:fld>
            <a:endParaRPr lang="nl-BE"/>
          </a:p>
        </p:txBody>
      </p:sp>
    </p:spTree>
    <p:extLst>
      <p:ext uri="{BB962C8B-B14F-4D97-AF65-F5344CB8AC3E}">
        <p14:creationId xmlns:p14="http://schemas.microsoft.com/office/powerpoint/2010/main" val="7846577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2">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4A19804-C9DE-4A45-B867-E84C8D9AF570}" type="datetimeFigureOut">
              <a:rPr lang="nl-BE" smtClean="0"/>
              <a:t>5/10/2020</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1402746E-2673-45A0-804B-52459673FFE8}" type="slidenum">
              <a:rPr lang="nl-BE" smtClean="0"/>
              <a:t>‹nr.›</a:t>
            </a:fld>
            <a:endParaRPr lang="nl-BE"/>
          </a:p>
        </p:txBody>
      </p:sp>
      <p:cxnSp>
        <p:nvCxnSpPr>
          <p:cNvPr id="9" name="Straight Connector 8"/>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28447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4A19804-C9DE-4A45-B867-E84C8D9AF570}" type="datetimeFigureOut">
              <a:rPr lang="nl-BE" smtClean="0"/>
              <a:t>5/10/2020</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1402746E-2673-45A0-804B-52459673FFE8}" type="slidenum">
              <a:rPr lang="nl-BE" smtClean="0"/>
              <a:t>‹nr.›</a:t>
            </a:fld>
            <a:endParaRPr lang="nl-BE"/>
          </a:p>
        </p:txBody>
      </p:sp>
    </p:spTree>
    <p:extLst>
      <p:ext uri="{BB962C8B-B14F-4D97-AF65-F5344CB8AC3E}">
        <p14:creationId xmlns:p14="http://schemas.microsoft.com/office/powerpoint/2010/main" val="20750937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0"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4A19804-C9DE-4A45-B867-E84C8D9AF570}" type="datetimeFigureOut">
              <a:rPr lang="nl-BE" smtClean="0"/>
              <a:t>5/10/2020</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1402746E-2673-45A0-804B-52459673FFE8}" type="slidenum">
              <a:rPr lang="nl-BE" smtClean="0"/>
              <a:t>‹nr.›</a:t>
            </a:fld>
            <a:endParaRPr lang="nl-BE"/>
          </a:p>
        </p:txBody>
      </p:sp>
      <p:cxnSp>
        <p:nvCxnSpPr>
          <p:cNvPr id="7" name="Straight Connector 6"/>
          <p:cNvCxnSpPr/>
          <p:nvPr/>
        </p:nvCxnSpPr>
        <p:spPr>
          <a:xfrm rot="5400000" flipV="1">
            <a:off x="10058400" y="59263"/>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56237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1"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8" y="6470704"/>
            <a:ext cx="2154142"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A4A19804-C9DE-4A45-B867-E84C8D9AF570}" type="datetimeFigureOut">
              <a:rPr lang="nl-BE" smtClean="0"/>
              <a:t>5/10/2020</a:t>
            </a:fld>
            <a:endParaRPr lang="nl-BE"/>
          </a:p>
        </p:txBody>
      </p:sp>
      <p:sp>
        <p:nvSpPr>
          <p:cNvPr id="5" name="Footer Placeholder 4"/>
          <p:cNvSpPr>
            <a:spLocks noGrp="1"/>
          </p:cNvSpPr>
          <p:nvPr>
            <p:ph type="ftr" sz="quarter" idx="3"/>
          </p:nvPr>
        </p:nvSpPr>
        <p:spPr>
          <a:xfrm>
            <a:off x="4842932" y="6470704"/>
            <a:ext cx="5901458" cy="274320"/>
          </a:xfrm>
          <a:prstGeom prst="rect">
            <a:avLst/>
          </a:prstGeom>
        </p:spPr>
        <p:txBody>
          <a:bodyPr vert="horz" lIns="91440" tIns="45720" rIns="91440" bIns="45720" rtlCol="0" anchor="ctr"/>
          <a:lstStyle>
            <a:lvl1pPr algn="r">
              <a:defRPr sz="1000" cap="all" baseline="0">
                <a:solidFill>
                  <a:schemeClr val="tx1">
                    <a:lumMod val="90000"/>
                    <a:lumOff val="10000"/>
                  </a:schemeClr>
                </a:solidFill>
                <a:latin typeface="+mj-lt"/>
              </a:defRPr>
            </a:lvl1pPr>
          </a:lstStyle>
          <a:p>
            <a:endParaRPr lang="nl-BE"/>
          </a:p>
        </p:txBody>
      </p:sp>
      <p:sp>
        <p:nvSpPr>
          <p:cNvPr id="6" name="Slide Number Placeholder 5"/>
          <p:cNvSpPr>
            <a:spLocks noGrp="1"/>
          </p:cNvSpPr>
          <p:nvPr>
            <p:ph type="sldNum" sz="quarter" idx="4"/>
          </p:nvPr>
        </p:nvSpPr>
        <p:spPr>
          <a:xfrm>
            <a:off x="10837334" y="6470704"/>
            <a:ext cx="973666"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1402746E-2673-45A0-804B-52459673FFE8}" type="slidenum">
              <a:rPr lang="nl-BE" smtClean="0"/>
              <a:t>‹nr.›</a:t>
            </a:fld>
            <a:endParaRPr lang="nl-BE"/>
          </a:p>
        </p:txBody>
      </p:sp>
      <p:cxnSp>
        <p:nvCxnSpPr>
          <p:cNvPr id="7" name="Straight Connector 6"/>
          <p:cNvCxnSpPr/>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78234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0000"/>
        </a:lnSpc>
        <a:spcBef>
          <a:spcPct val="0"/>
        </a:spcBef>
        <a:buNone/>
        <a:defRPr sz="5000" kern="1200" cap="all" spc="100" baseline="0">
          <a:solidFill>
            <a:schemeClr val="tx1">
              <a:lumMod val="90000"/>
              <a:lumOff val="10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81CE8CA9-D6D2-4C46-8070-9566F894E5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24129" y="585216"/>
            <a:ext cx="4128889" cy="1499616"/>
          </a:xfrm>
        </p:spPr>
        <p:txBody>
          <a:bodyPr>
            <a:normAutofit/>
          </a:bodyPr>
          <a:lstStyle/>
          <a:p>
            <a:r>
              <a:rPr lang="nl-BE" sz="4400" dirty="0" err="1">
                <a:solidFill>
                  <a:schemeClr val="tx1"/>
                </a:solidFill>
              </a:rPr>
              <a:t>Critique</a:t>
            </a:r>
            <a:r>
              <a:rPr lang="nl-BE" sz="4400" dirty="0">
                <a:solidFill>
                  <a:schemeClr val="tx1"/>
                </a:solidFill>
              </a:rPr>
              <a:t> in Husserl And </a:t>
            </a:r>
            <a:r>
              <a:rPr lang="nl-BE" sz="4400" dirty="0" err="1">
                <a:solidFill>
                  <a:schemeClr val="tx1"/>
                </a:solidFill>
              </a:rPr>
              <a:t>Foucault</a:t>
            </a:r>
            <a:endParaRPr lang="nl-BE" sz="4400" dirty="0">
              <a:solidFill>
                <a:schemeClr val="tx1"/>
              </a:solidFill>
            </a:endParaRPr>
          </a:p>
        </p:txBody>
      </p:sp>
      <p:cxnSp>
        <p:nvCxnSpPr>
          <p:cNvPr id="20" name="Straight Connector 19">
            <a:extLst>
              <a:ext uri="{FF2B5EF4-FFF2-40B4-BE49-F238E27FC236}">
                <a16:creationId xmlns:a16="http://schemas.microsoft.com/office/drawing/2014/main" id="{72B31CF5-BEC2-457D-A52F-6A5CCB066FE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8" name="Content Placeholder 7">
            <a:extLst>
              <a:ext uri="{FF2B5EF4-FFF2-40B4-BE49-F238E27FC236}">
                <a16:creationId xmlns:a16="http://schemas.microsoft.com/office/drawing/2014/main" id="{0687E844-83F1-4046-9329-39EF89ED4A20}"/>
              </a:ext>
            </a:extLst>
          </p:cNvPr>
          <p:cNvSpPr>
            <a:spLocks noGrp="1"/>
          </p:cNvSpPr>
          <p:nvPr>
            <p:ph idx="1"/>
          </p:nvPr>
        </p:nvSpPr>
        <p:spPr>
          <a:xfrm>
            <a:off x="640079" y="2286000"/>
            <a:ext cx="4512944" cy="3931920"/>
          </a:xfrm>
        </p:spPr>
        <p:txBody>
          <a:bodyPr>
            <a:normAutofit lnSpcReduction="10000"/>
          </a:bodyPr>
          <a:lstStyle/>
          <a:p>
            <a:endParaRPr lang="nl-BE" sz="3200" dirty="0"/>
          </a:p>
          <a:p>
            <a:r>
              <a:rPr lang="nl-BE" sz="3600" dirty="0"/>
              <a:t>The Power of </a:t>
            </a:r>
            <a:r>
              <a:rPr lang="nl-BE" sz="3600" dirty="0" err="1"/>
              <a:t>the</a:t>
            </a:r>
            <a:r>
              <a:rPr lang="nl-BE" sz="3600" dirty="0"/>
              <a:t> </a:t>
            </a:r>
            <a:r>
              <a:rPr lang="nl-BE" sz="3600" dirty="0" err="1"/>
              <a:t>Reduction</a:t>
            </a:r>
            <a:r>
              <a:rPr lang="nl-BE" sz="3600" dirty="0"/>
              <a:t> …</a:t>
            </a:r>
            <a:br>
              <a:rPr lang="nl-BE" sz="3600" dirty="0"/>
            </a:br>
            <a:endParaRPr lang="de-DE" sz="3600" dirty="0">
              <a:solidFill>
                <a:srgbClr val="FFFFFF"/>
              </a:solidFill>
            </a:endParaRPr>
          </a:p>
          <a:p>
            <a:pPr marL="0" indent="0">
              <a:buNone/>
            </a:pPr>
            <a:r>
              <a:rPr lang="nl-BE" sz="3600" dirty="0"/>
              <a:t>A </a:t>
            </a:r>
            <a:r>
              <a:rPr lang="nl-BE" sz="3600" dirty="0" err="1"/>
              <a:t>Reduction</a:t>
            </a:r>
            <a:r>
              <a:rPr lang="nl-BE" sz="3600" dirty="0"/>
              <a:t> of Power ?</a:t>
            </a:r>
          </a:p>
          <a:p>
            <a:pPr marL="0" indent="0">
              <a:buNone/>
            </a:pPr>
            <a:endParaRPr lang="nl-BE" sz="3600" dirty="0">
              <a:solidFill>
                <a:srgbClr val="FFFFFF"/>
              </a:solidFill>
            </a:endParaRPr>
          </a:p>
          <a:p>
            <a:pPr marL="0" indent="0">
              <a:lnSpc>
                <a:spcPct val="110000"/>
              </a:lnSpc>
              <a:buNone/>
            </a:pPr>
            <a:r>
              <a:rPr lang="nl-BE" dirty="0">
                <a:solidFill>
                  <a:srgbClr val="FFFFFF"/>
                </a:solidFill>
              </a:rPr>
              <a:t>Maren Wehrle: </a:t>
            </a:r>
            <a:r>
              <a:rPr lang="de-DE" dirty="0">
                <a:solidFill>
                  <a:srgbClr val="FFFFFF"/>
                </a:solidFill>
              </a:rPr>
              <a:t>wehrle@esphil.eur.nl</a:t>
            </a:r>
          </a:p>
        </p:txBody>
      </p:sp>
      <p:pic>
        <p:nvPicPr>
          <p:cNvPr id="4" name="Content Placeholder 3"/>
          <p:cNvPicPr>
            <a:picLocks noChangeAspect="1"/>
          </p:cNvPicPr>
          <p:nvPr/>
        </p:nvPicPr>
        <p:blipFill rotWithShape="1">
          <a:blip r:embed="rId3" cstate="print">
            <a:extLst>
              <a:ext uri="{28A0092B-C50C-407E-A947-70E740481C1C}">
                <a14:useLocalDpi xmlns:a14="http://schemas.microsoft.com/office/drawing/2010/main" val="0"/>
              </a:ext>
            </a:extLst>
          </a:blip>
          <a:srcRect l="14136" r="12504" b="1"/>
          <a:stretch/>
        </p:blipFill>
        <p:spPr>
          <a:xfrm>
            <a:off x="8861479" y="2737816"/>
            <a:ext cx="2997519" cy="3480104"/>
          </a:xfrm>
          <a:prstGeom prst="rect">
            <a:avLst/>
          </a:prstGeom>
        </p:spPr>
      </p:pic>
      <p:pic>
        <p:nvPicPr>
          <p:cNvPr id="3" name="Afbeelding 2">
            <a:extLst>
              <a:ext uri="{FF2B5EF4-FFF2-40B4-BE49-F238E27FC236}">
                <a16:creationId xmlns:a16="http://schemas.microsoft.com/office/drawing/2014/main" id="{6F6B7E56-F31E-48A8-9FA5-263277DADD41}"/>
              </a:ext>
            </a:extLst>
          </p:cNvPr>
          <p:cNvPicPr>
            <a:picLocks noChangeAspect="1"/>
          </p:cNvPicPr>
          <p:nvPr/>
        </p:nvPicPr>
        <p:blipFill>
          <a:blip r:embed="rId4"/>
          <a:stretch>
            <a:fillRect/>
          </a:stretch>
        </p:blipFill>
        <p:spPr>
          <a:xfrm>
            <a:off x="5793101" y="799154"/>
            <a:ext cx="2752853" cy="3452806"/>
          </a:xfrm>
          <a:prstGeom prst="rect">
            <a:avLst/>
          </a:prstGeom>
        </p:spPr>
      </p:pic>
    </p:spTree>
    <p:extLst>
      <p:ext uri="{BB962C8B-B14F-4D97-AF65-F5344CB8AC3E}">
        <p14:creationId xmlns:p14="http://schemas.microsoft.com/office/powerpoint/2010/main" val="1227261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1F47EA0-0400-43C0-A3A9-3DFD1BCD9237}"/>
              </a:ext>
            </a:extLst>
          </p:cNvPr>
          <p:cNvSpPr>
            <a:spLocks noGrp="1"/>
          </p:cNvSpPr>
          <p:nvPr>
            <p:ph type="title"/>
          </p:nvPr>
        </p:nvSpPr>
        <p:spPr>
          <a:xfrm>
            <a:off x="1024128" y="585217"/>
            <a:ext cx="9720072" cy="302680"/>
          </a:xfrm>
        </p:spPr>
        <p:txBody>
          <a:bodyPr>
            <a:normAutofit fontScale="90000"/>
          </a:bodyPr>
          <a:lstStyle/>
          <a:p>
            <a:br>
              <a:rPr lang="en-US" dirty="0"/>
            </a:br>
            <a:br>
              <a:rPr lang="en-US" dirty="0"/>
            </a:br>
            <a:br>
              <a:rPr lang="en-US" dirty="0"/>
            </a:br>
            <a:endParaRPr lang="en-US" dirty="0"/>
          </a:p>
        </p:txBody>
      </p:sp>
      <p:sp>
        <p:nvSpPr>
          <p:cNvPr id="3" name="Tijdelijke aanduiding voor inhoud 2">
            <a:extLst>
              <a:ext uri="{FF2B5EF4-FFF2-40B4-BE49-F238E27FC236}">
                <a16:creationId xmlns:a16="http://schemas.microsoft.com/office/drawing/2014/main" id="{32DC8583-1CC3-4C11-958C-E0656DB3F310}"/>
              </a:ext>
            </a:extLst>
          </p:cNvPr>
          <p:cNvSpPr>
            <a:spLocks noGrp="1"/>
          </p:cNvSpPr>
          <p:nvPr>
            <p:ph sz="half" idx="1"/>
          </p:nvPr>
        </p:nvSpPr>
        <p:spPr>
          <a:xfrm>
            <a:off x="874644" y="585217"/>
            <a:ext cx="5340626" cy="5724143"/>
          </a:xfrm>
        </p:spPr>
        <p:txBody>
          <a:bodyPr>
            <a:noAutofit/>
          </a:bodyPr>
          <a:lstStyle/>
          <a:p>
            <a:pPr marL="0" indent="0" algn="ctr">
              <a:spcBef>
                <a:spcPts val="0"/>
              </a:spcBef>
              <a:spcAft>
                <a:spcPts val="0"/>
              </a:spcAft>
              <a:buNone/>
            </a:pPr>
            <a:r>
              <a:rPr lang="en-US" sz="2400" b="1" dirty="0"/>
              <a:t>Pregiven Lifeworld</a:t>
            </a:r>
          </a:p>
          <a:p>
            <a:pPr marL="0" indent="0" algn="ctr">
              <a:spcBef>
                <a:spcPts val="0"/>
              </a:spcBef>
              <a:spcAft>
                <a:spcPts val="0"/>
              </a:spcAft>
              <a:buNone/>
            </a:pPr>
            <a:endParaRPr lang="en-US" sz="2400" dirty="0"/>
          </a:p>
          <a:p>
            <a:pPr marL="0" indent="0" algn="ctr">
              <a:spcBef>
                <a:spcPts val="0"/>
              </a:spcBef>
              <a:spcAft>
                <a:spcPts val="0"/>
              </a:spcAft>
              <a:buNone/>
            </a:pPr>
            <a:endParaRPr lang="en-US" sz="2400" dirty="0"/>
          </a:p>
          <a:p>
            <a:pPr marL="0" indent="0" algn="ctr">
              <a:spcBef>
                <a:spcPts val="0"/>
              </a:spcBef>
              <a:spcAft>
                <a:spcPts val="0"/>
              </a:spcAft>
              <a:buNone/>
            </a:pPr>
            <a:r>
              <a:rPr lang="en-US" sz="2400" dirty="0"/>
              <a:t>Let us recall the fact that science is a</a:t>
            </a:r>
            <a:r>
              <a:rPr lang="en-US" sz="2400" b="1" dirty="0"/>
              <a:t> human spiritual accomplishment</a:t>
            </a:r>
            <a:r>
              <a:rPr lang="en-US" sz="2400" dirty="0"/>
              <a:t> which presupposes as its point of departure, both historically and for each new student, the intuitive surrounding </a:t>
            </a:r>
            <a:r>
              <a:rPr lang="en-US" sz="2400" b="1" dirty="0"/>
              <a:t>world of life</a:t>
            </a:r>
            <a:r>
              <a:rPr lang="en-US" sz="2400" dirty="0"/>
              <a:t>, pregiven as existing for all in common (…) </a:t>
            </a:r>
          </a:p>
          <a:p>
            <a:pPr marL="0" indent="0" algn="ctr">
              <a:spcBef>
                <a:spcPts val="0"/>
              </a:spcBef>
              <a:spcAft>
                <a:spcPts val="0"/>
              </a:spcAft>
              <a:buNone/>
            </a:pPr>
            <a:r>
              <a:rPr lang="en-US" sz="2400" dirty="0"/>
              <a:t>When science poses and answers questions, these are questions resting upon the ground of, and addressed to, the elements of this </a:t>
            </a:r>
            <a:r>
              <a:rPr lang="en-US" sz="2400" b="1" dirty="0"/>
              <a:t>pregiven world </a:t>
            </a:r>
            <a:r>
              <a:rPr lang="en-US" sz="2400" dirty="0"/>
              <a:t>in which science and every other life-praxis is engaged. </a:t>
            </a:r>
          </a:p>
          <a:p>
            <a:pPr marL="0" indent="0" algn="ctr">
              <a:spcBef>
                <a:spcPts val="0"/>
              </a:spcBef>
              <a:spcAft>
                <a:spcPts val="0"/>
              </a:spcAft>
              <a:buNone/>
            </a:pPr>
            <a:endParaRPr lang="en-US" sz="2400" dirty="0"/>
          </a:p>
          <a:p>
            <a:pPr marL="0" indent="0" algn="ctr">
              <a:spcBef>
                <a:spcPts val="0"/>
              </a:spcBef>
              <a:spcAft>
                <a:spcPts val="0"/>
              </a:spcAft>
              <a:buNone/>
            </a:pPr>
            <a:r>
              <a:rPr lang="en-US" sz="2400" dirty="0"/>
              <a:t>(Husserl, Crisis, § 33, 121)</a:t>
            </a:r>
          </a:p>
          <a:p>
            <a:pPr algn="ctr">
              <a:spcBef>
                <a:spcPts val="0"/>
              </a:spcBef>
              <a:spcAft>
                <a:spcPts val="0"/>
              </a:spcAft>
            </a:pPr>
            <a:endParaRPr lang="en-US" sz="2400" dirty="0"/>
          </a:p>
        </p:txBody>
      </p:sp>
      <p:sp>
        <p:nvSpPr>
          <p:cNvPr id="4" name="Tijdelijke aanduiding voor inhoud 3">
            <a:extLst>
              <a:ext uri="{FF2B5EF4-FFF2-40B4-BE49-F238E27FC236}">
                <a16:creationId xmlns:a16="http://schemas.microsoft.com/office/drawing/2014/main" id="{BA214A99-705F-4686-90A1-51850A485811}"/>
              </a:ext>
            </a:extLst>
          </p:cNvPr>
          <p:cNvSpPr>
            <a:spLocks noGrp="1"/>
          </p:cNvSpPr>
          <p:nvPr>
            <p:ph sz="half" idx="2"/>
          </p:nvPr>
        </p:nvSpPr>
        <p:spPr>
          <a:xfrm>
            <a:off x="6480313" y="585217"/>
            <a:ext cx="5049077" cy="5724144"/>
          </a:xfrm>
        </p:spPr>
        <p:txBody>
          <a:bodyPr/>
          <a:lstStyle/>
          <a:p>
            <a:pPr algn="ctr"/>
            <a:r>
              <a:rPr lang="en-US" sz="2400" b="1" dirty="0"/>
              <a:t>Pregiven Discourse</a:t>
            </a:r>
          </a:p>
          <a:p>
            <a:pPr algn="ctr">
              <a:spcBef>
                <a:spcPts val="0"/>
              </a:spcBef>
              <a:spcAft>
                <a:spcPts val="0"/>
              </a:spcAft>
            </a:pPr>
            <a:endParaRPr lang="en-US" sz="2400" dirty="0"/>
          </a:p>
          <a:p>
            <a:pPr algn="ctr">
              <a:spcBef>
                <a:spcPts val="0"/>
              </a:spcBef>
              <a:spcAft>
                <a:spcPts val="0"/>
              </a:spcAft>
            </a:pPr>
            <a:endParaRPr lang="en-US" sz="2400" dirty="0"/>
          </a:p>
          <a:p>
            <a:pPr algn="ctr">
              <a:spcBef>
                <a:spcPts val="0"/>
              </a:spcBef>
              <a:spcAft>
                <a:spcPts val="0"/>
              </a:spcAft>
            </a:pPr>
            <a:endParaRPr lang="en-US" sz="2400" dirty="0"/>
          </a:p>
          <a:p>
            <a:pPr algn="ctr">
              <a:spcBef>
                <a:spcPts val="0"/>
              </a:spcBef>
              <a:spcAft>
                <a:spcPts val="0"/>
              </a:spcAft>
            </a:pPr>
            <a:r>
              <a:rPr lang="en-US" sz="2400" dirty="0"/>
              <a:t>Thus conceived, discourse is not the majestically unfolding manifestation of a thinking, knowing, speaking subject, but, on the contrary, a totality, in which the dispersion of the subject and his discontinuity with himself may be determined.</a:t>
            </a:r>
          </a:p>
          <a:p>
            <a:pPr algn="ctr">
              <a:spcBef>
                <a:spcPts val="0"/>
              </a:spcBef>
              <a:spcAft>
                <a:spcPts val="0"/>
              </a:spcAft>
            </a:pPr>
            <a:endParaRPr lang="en-US" sz="2400" dirty="0"/>
          </a:p>
          <a:p>
            <a:pPr algn="ctr">
              <a:spcBef>
                <a:spcPts val="0"/>
              </a:spcBef>
              <a:spcAft>
                <a:spcPts val="0"/>
              </a:spcAft>
            </a:pPr>
            <a:endParaRPr lang="en-US" sz="2400" dirty="0"/>
          </a:p>
          <a:p>
            <a:pPr algn="ctr">
              <a:spcBef>
                <a:spcPts val="0"/>
              </a:spcBef>
              <a:spcAft>
                <a:spcPts val="0"/>
              </a:spcAft>
            </a:pPr>
            <a:endParaRPr lang="en-US" sz="2400" dirty="0"/>
          </a:p>
          <a:p>
            <a:pPr algn="ctr">
              <a:spcBef>
                <a:spcPts val="0"/>
              </a:spcBef>
              <a:spcAft>
                <a:spcPts val="0"/>
              </a:spcAft>
            </a:pPr>
            <a:endParaRPr lang="en-US" sz="2400" dirty="0"/>
          </a:p>
          <a:p>
            <a:pPr algn="ctr">
              <a:spcBef>
                <a:spcPts val="0"/>
              </a:spcBef>
              <a:spcAft>
                <a:spcPts val="0"/>
              </a:spcAft>
            </a:pPr>
            <a:r>
              <a:rPr lang="en-US" sz="2400" dirty="0"/>
              <a:t>(Foucault, Archeology of Knowledge, 60)</a:t>
            </a:r>
          </a:p>
          <a:p>
            <a:endParaRPr lang="en-US" dirty="0"/>
          </a:p>
        </p:txBody>
      </p:sp>
    </p:spTree>
    <p:extLst>
      <p:ext uri="{BB962C8B-B14F-4D97-AF65-F5344CB8AC3E}">
        <p14:creationId xmlns:p14="http://schemas.microsoft.com/office/powerpoint/2010/main" val="9460556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144F6-0AF0-48F5-8871-E3C1F48E3F2B}"/>
              </a:ext>
            </a:extLst>
          </p:cNvPr>
          <p:cNvSpPr>
            <a:spLocks noGrp="1"/>
          </p:cNvSpPr>
          <p:nvPr>
            <p:ph type="title"/>
          </p:nvPr>
        </p:nvSpPr>
        <p:spPr>
          <a:xfrm>
            <a:off x="1024128" y="585216"/>
            <a:ext cx="8018272" cy="1499616"/>
          </a:xfrm>
        </p:spPr>
        <p:txBody>
          <a:bodyPr>
            <a:normAutofit/>
          </a:bodyPr>
          <a:lstStyle/>
          <a:p>
            <a:r>
              <a:rPr lang="nl-NL" sz="4000" dirty="0"/>
              <a:t>A Common Critical Spirit</a:t>
            </a:r>
          </a:p>
        </p:txBody>
      </p:sp>
      <p:sp>
        <p:nvSpPr>
          <p:cNvPr id="3" name="Content Placeholder 2">
            <a:extLst>
              <a:ext uri="{FF2B5EF4-FFF2-40B4-BE49-F238E27FC236}">
                <a16:creationId xmlns:a16="http://schemas.microsoft.com/office/drawing/2014/main" id="{938532DF-1DEB-4CC3-8AAF-478FBFE20E86}"/>
              </a:ext>
            </a:extLst>
          </p:cNvPr>
          <p:cNvSpPr>
            <a:spLocks noGrp="1"/>
          </p:cNvSpPr>
          <p:nvPr>
            <p:ph idx="1"/>
          </p:nvPr>
        </p:nvSpPr>
        <p:spPr>
          <a:xfrm>
            <a:off x="695325" y="1962150"/>
            <a:ext cx="8673961" cy="4347210"/>
          </a:xfrm>
        </p:spPr>
        <p:txBody>
          <a:bodyPr>
            <a:normAutofit fontScale="85000" lnSpcReduction="20000"/>
          </a:bodyPr>
          <a:lstStyle/>
          <a:p>
            <a:pPr>
              <a:spcBef>
                <a:spcPts val="0"/>
              </a:spcBef>
              <a:buFont typeface="Wingdings" panose="05000000000000000000" pitchFamily="2" charset="2"/>
              <a:buChar char="§"/>
            </a:pPr>
            <a:endParaRPr lang="nl-NL" sz="3200" i="1" dirty="0"/>
          </a:p>
          <a:p>
            <a:pPr>
              <a:spcBef>
                <a:spcPts val="0"/>
              </a:spcBef>
              <a:buFont typeface="Wingdings" panose="05000000000000000000" pitchFamily="2" charset="2"/>
              <a:buChar char="§"/>
            </a:pPr>
            <a:r>
              <a:rPr lang="nl-NL" sz="3200" i="1" dirty="0" err="1"/>
              <a:t>Husserl’s</a:t>
            </a:r>
            <a:r>
              <a:rPr lang="nl-NL" sz="3200" i="1" dirty="0"/>
              <a:t> </a:t>
            </a:r>
            <a:r>
              <a:rPr lang="nl-NL" sz="3200" i="1" dirty="0" err="1"/>
              <a:t>universal</a:t>
            </a:r>
            <a:r>
              <a:rPr lang="nl-NL" sz="3200" i="1" dirty="0"/>
              <a:t> </a:t>
            </a:r>
            <a:r>
              <a:rPr lang="nl-NL" sz="3200" i="1" dirty="0" err="1"/>
              <a:t>critique</a:t>
            </a:r>
            <a:endParaRPr lang="nl-NL" sz="3200" i="1" dirty="0"/>
          </a:p>
          <a:p>
            <a:pPr marL="514350" indent="-514350">
              <a:spcBef>
                <a:spcPts val="0"/>
              </a:spcBef>
              <a:buAutoNum type="alphaLcParenR"/>
            </a:pPr>
            <a:r>
              <a:rPr lang="nl-NL" sz="3200" i="1" dirty="0" err="1"/>
              <a:t>Objectivity</a:t>
            </a:r>
            <a:r>
              <a:rPr lang="nl-NL" sz="3200" i="1" dirty="0"/>
              <a:t> (</a:t>
            </a:r>
            <a:r>
              <a:rPr lang="nl-NL" sz="3200" i="1" dirty="0" err="1"/>
              <a:t>transcendental</a:t>
            </a:r>
            <a:r>
              <a:rPr lang="nl-NL" sz="3200" i="1" dirty="0"/>
              <a:t> </a:t>
            </a:r>
            <a:r>
              <a:rPr lang="nl-NL" sz="3200" i="1" dirty="0" err="1"/>
              <a:t>method</a:t>
            </a:r>
            <a:r>
              <a:rPr lang="nl-NL" sz="3200" i="1" dirty="0"/>
              <a:t>)</a:t>
            </a:r>
          </a:p>
          <a:p>
            <a:pPr marL="514350" indent="-514350">
              <a:spcBef>
                <a:spcPts val="0"/>
              </a:spcBef>
              <a:buAutoNum type="alphaLcParenR"/>
            </a:pPr>
            <a:r>
              <a:rPr lang="nl-NL" sz="3200" i="1" dirty="0" err="1"/>
              <a:t>Generality</a:t>
            </a:r>
            <a:r>
              <a:rPr lang="nl-NL" sz="3200" i="1" dirty="0"/>
              <a:t> (</a:t>
            </a:r>
            <a:r>
              <a:rPr lang="nl-NL" sz="3200" i="1" dirty="0" err="1"/>
              <a:t>eidetic</a:t>
            </a:r>
            <a:r>
              <a:rPr lang="nl-NL" sz="3200" i="1" dirty="0"/>
              <a:t> </a:t>
            </a:r>
            <a:r>
              <a:rPr lang="nl-NL" sz="3200" i="1" dirty="0" err="1"/>
              <a:t>method</a:t>
            </a:r>
            <a:r>
              <a:rPr lang="nl-NL" sz="3200" i="1" dirty="0"/>
              <a:t>)</a:t>
            </a:r>
          </a:p>
          <a:p>
            <a:pPr marL="514350" indent="-514350">
              <a:spcBef>
                <a:spcPts val="0"/>
              </a:spcBef>
              <a:buAutoNum type="alphaLcParenR"/>
            </a:pPr>
            <a:r>
              <a:rPr lang="nl-NL" sz="3200" i="1" dirty="0" err="1"/>
              <a:t>Critique</a:t>
            </a:r>
            <a:r>
              <a:rPr lang="nl-NL" sz="3200" i="1" dirty="0"/>
              <a:t> as Praxis = Ethos</a:t>
            </a:r>
          </a:p>
          <a:p>
            <a:pPr marL="0" indent="0">
              <a:spcBef>
                <a:spcPts val="0"/>
              </a:spcBef>
              <a:buNone/>
            </a:pPr>
            <a:endParaRPr lang="nl-NL" sz="3200" i="1" dirty="0"/>
          </a:p>
          <a:p>
            <a:pPr>
              <a:spcBef>
                <a:spcPts val="0"/>
              </a:spcBef>
              <a:buFont typeface="Wingdings" panose="05000000000000000000" pitchFamily="2" charset="2"/>
              <a:buChar char="§"/>
            </a:pPr>
            <a:r>
              <a:rPr lang="nl-NL" sz="3200" i="1" dirty="0"/>
              <a:t> </a:t>
            </a:r>
            <a:r>
              <a:rPr lang="nl-NL" sz="3200" i="1" dirty="0" err="1"/>
              <a:t>Foucault’s</a:t>
            </a:r>
            <a:r>
              <a:rPr lang="nl-NL" sz="3200" i="1" dirty="0"/>
              <a:t> </a:t>
            </a:r>
            <a:r>
              <a:rPr lang="nl-NL" sz="3200" i="1" dirty="0" err="1"/>
              <a:t>historical</a:t>
            </a:r>
            <a:r>
              <a:rPr lang="nl-NL" sz="3200" i="1" dirty="0"/>
              <a:t> </a:t>
            </a:r>
            <a:r>
              <a:rPr lang="nl-NL" sz="3200" i="1" dirty="0" err="1"/>
              <a:t>critique</a:t>
            </a:r>
            <a:r>
              <a:rPr lang="nl-NL" sz="3200" i="1" dirty="0"/>
              <a:t> (</a:t>
            </a:r>
            <a:r>
              <a:rPr lang="nl-NL" sz="3200" i="1" dirty="0" err="1"/>
              <a:t>relativity</a:t>
            </a:r>
            <a:r>
              <a:rPr lang="nl-NL" sz="3200" i="1" dirty="0"/>
              <a:t>, </a:t>
            </a:r>
            <a:r>
              <a:rPr lang="nl-NL" sz="3200" i="1" dirty="0" err="1"/>
              <a:t>discontinuity</a:t>
            </a:r>
            <a:r>
              <a:rPr lang="nl-NL" sz="3200" i="1" dirty="0"/>
              <a:t>)</a:t>
            </a:r>
          </a:p>
          <a:p>
            <a:pPr marL="514350" indent="-514350">
              <a:spcBef>
                <a:spcPts val="0"/>
              </a:spcBef>
              <a:buAutoNum type="alphaLcParenR"/>
            </a:pPr>
            <a:r>
              <a:rPr lang="nl-NL" sz="3200" i="1" dirty="0" err="1"/>
              <a:t>Archeology</a:t>
            </a:r>
            <a:r>
              <a:rPr lang="nl-NL" sz="3200" i="1" dirty="0"/>
              <a:t> (</a:t>
            </a:r>
            <a:r>
              <a:rPr lang="nl-NL" sz="3200" i="1" dirty="0" err="1"/>
              <a:t>Positivism</a:t>
            </a:r>
            <a:r>
              <a:rPr lang="nl-NL" sz="3200" i="1" dirty="0"/>
              <a:t> / </a:t>
            </a:r>
            <a:r>
              <a:rPr lang="nl-NL" sz="3200" i="1" dirty="0" err="1"/>
              <a:t>eidetic</a:t>
            </a:r>
            <a:r>
              <a:rPr lang="nl-NL" sz="3200" i="1" dirty="0"/>
              <a:t> </a:t>
            </a:r>
            <a:r>
              <a:rPr lang="nl-NL" sz="3200" i="1" dirty="0" err="1"/>
              <a:t>variation</a:t>
            </a:r>
            <a:r>
              <a:rPr lang="nl-NL" sz="3200" i="1" dirty="0"/>
              <a:t>)</a:t>
            </a:r>
          </a:p>
          <a:p>
            <a:pPr marL="514350" indent="-514350">
              <a:spcBef>
                <a:spcPts val="0"/>
              </a:spcBef>
              <a:buAutoNum type="alphaLcParenR"/>
            </a:pPr>
            <a:r>
              <a:rPr lang="nl-NL" sz="3200" i="1" dirty="0" err="1"/>
              <a:t>Genealogy</a:t>
            </a:r>
            <a:r>
              <a:rPr lang="nl-NL" sz="3200" i="1" dirty="0"/>
              <a:t>  (</a:t>
            </a:r>
            <a:r>
              <a:rPr lang="nl-NL" sz="3200" i="1" dirty="0" err="1"/>
              <a:t>Historical</a:t>
            </a:r>
            <a:r>
              <a:rPr lang="nl-NL" sz="3200" i="1" dirty="0"/>
              <a:t> A priori/</a:t>
            </a:r>
            <a:r>
              <a:rPr lang="nl-NL" sz="3200" i="1" dirty="0" err="1"/>
              <a:t>Transcendental</a:t>
            </a:r>
            <a:r>
              <a:rPr lang="nl-NL" sz="3200" i="1" dirty="0"/>
              <a:t>)</a:t>
            </a:r>
          </a:p>
          <a:p>
            <a:pPr marL="514350" indent="-514350">
              <a:spcBef>
                <a:spcPts val="0"/>
              </a:spcBef>
              <a:buAutoNum type="alphaLcParenR"/>
            </a:pPr>
            <a:r>
              <a:rPr lang="nl-NL" sz="3200" i="1" dirty="0" err="1"/>
              <a:t>Critique</a:t>
            </a:r>
            <a:r>
              <a:rPr lang="nl-NL" sz="3200" i="1" dirty="0"/>
              <a:t> as Praxis = Ethos</a:t>
            </a:r>
          </a:p>
          <a:p>
            <a:pPr marL="0" indent="0">
              <a:spcBef>
                <a:spcPts val="0"/>
              </a:spcBef>
              <a:buNone/>
            </a:pPr>
            <a:endParaRPr lang="nl-NL" sz="3200" i="1" dirty="0"/>
          </a:p>
          <a:p>
            <a:pPr marL="0" indent="0">
              <a:spcBef>
                <a:spcPts val="0"/>
              </a:spcBef>
              <a:buNone/>
            </a:pPr>
            <a:r>
              <a:rPr lang="nl-NL" sz="3200" i="1" dirty="0"/>
              <a:t>Both attack </a:t>
            </a:r>
            <a:r>
              <a:rPr lang="nl-NL" sz="3200" i="1" dirty="0" err="1"/>
              <a:t>naïve</a:t>
            </a:r>
            <a:r>
              <a:rPr lang="nl-NL" sz="3200" i="1" dirty="0"/>
              <a:t> </a:t>
            </a:r>
            <a:r>
              <a:rPr lang="nl-NL" sz="3200" i="1" dirty="0" err="1"/>
              <a:t>objectivism</a:t>
            </a:r>
            <a:r>
              <a:rPr lang="nl-NL" sz="3200" i="1" dirty="0"/>
              <a:t>, </a:t>
            </a:r>
            <a:r>
              <a:rPr lang="nl-NL" sz="3200" i="1" dirty="0" err="1"/>
              <a:t>aim</a:t>
            </a:r>
            <a:r>
              <a:rPr lang="nl-NL" sz="3200" i="1" dirty="0"/>
              <a:t> at break </a:t>
            </a:r>
            <a:r>
              <a:rPr lang="nl-NL" sz="3200" i="1" dirty="0" err="1"/>
              <a:t>with</a:t>
            </a:r>
            <a:r>
              <a:rPr lang="nl-NL" sz="3200" i="1" dirty="0"/>
              <a:t> </a:t>
            </a:r>
            <a:r>
              <a:rPr lang="nl-NL" sz="3200" i="1" dirty="0" err="1"/>
              <a:t>self-evidence</a:t>
            </a:r>
            <a:r>
              <a:rPr lang="nl-NL" sz="3200" i="1" dirty="0"/>
              <a:t>, and </a:t>
            </a:r>
            <a:r>
              <a:rPr lang="nl-NL" sz="3200" i="1" dirty="0" err="1"/>
              <a:t>understand</a:t>
            </a:r>
            <a:r>
              <a:rPr lang="nl-NL" sz="3200" i="1" dirty="0"/>
              <a:t> </a:t>
            </a:r>
            <a:r>
              <a:rPr lang="nl-NL" sz="3200" i="1" dirty="0" err="1"/>
              <a:t>critique</a:t>
            </a:r>
            <a:r>
              <a:rPr lang="nl-NL" sz="3200" i="1" dirty="0"/>
              <a:t> as praxis/ethos</a:t>
            </a:r>
          </a:p>
        </p:txBody>
      </p:sp>
      <p:sp>
        <p:nvSpPr>
          <p:cNvPr id="8" name="Rectangle 7">
            <a:extLst>
              <a:ext uri="{FF2B5EF4-FFF2-40B4-BE49-F238E27FC236}">
                <a16:creationId xmlns:a16="http://schemas.microsoft.com/office/drawing/2014/main" id="{77D7B666-D5E6-48CE-B26A-FB5E5C34AF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325601"/>
            <a:ext cx="2286920" cy="390807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F6EE670A-A41A-44AD-BC1C-2090365EB5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4394539"/>
            <a:ext cx="2286920" cy="2029724"/>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43805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CBFC21C3-21CC-4850-90BB-773D2154E758}"/>
              </a:ext>
            </a:extLst>
          </p:cNvPr>
          <p:cNvSpPr>
            <a:spLocks noGrp="1"/>
          </p:cNvSpPr>
          <p:nvPr>
            <p:ph type="title"/>
          </p:nvPr>
        </p:nvSpPr>
        <p:spPr>
          <a:xfrm>
            <a:off x="1024128" y="585216"/>
            <a:ext cx="9720072" cy="673741"/>
          </a:xfrm>
        </p:spPr>
        <p:txBody>
          <a:bodyPr>
            <a:normAutofit/>
          </a:bodyPr>
          <a:lstStyle/>
          <a:p>
            <a:pPr algn="ctr"/>
            <a:r>
              <a:rPr lang="en-US" sz="2400" b="1" dirty="0"/>
              <a:t>Conditions of Objectivity</a:t>
            </a:r>
          </a:p>
        </p:txBody>
      </p:sp>
      <p:sp>
        <p:nvSpPr>
          <p:cNvPr id="3" name="Tijdelijke aanduiding voor inhoud 2">
            <a:extLst>
              <a:ext uri="{FF2B5EF4-FFF2-40B4-BE49-F238E27FC236}">
                <a16:creationId xmlns:a16="http://schemas.microsoft.com/office/drawing/2014/main" id="{0D2D242B-800A-46F8-BB63-FC49AF0F1548}"/>
              </a:ext>
            </a:extLst>
          </p:cNvPr>
          <p:cNvSpPr>
            <a:spLocks noGrp="1"/>
          </p:cNvSpPr>
          <p:nvPr>
            <p:ph sz="half" idx="1"/>
          </p:nvPr>
        </p:nvSpPr>
        <p:spPr>
          <a:xfrm>
            <a:off x="795131" y="1470990"/>
            <a:ext cx="4983878" cy="4838369"/>
          </a:xfrm>
        </p:spPr>
        <p:txBody>
          <a:bodyPr>
            <a:noAutofit/>
          </a:bodyPr>
          <a:lstStyle/>
          <a:p>
            <a:pPr marL="0" indent="0" algn="ctr">
              <a:buNone/>
            </a:pPr>
            <a:r>
              <a:rPr lang="en-US" sz="2400" dirty="0"/>
              <a:t>What characterizes </a:t>
            </a:r>
            <a:r>
              <a:rPr lang="en-US" sz="2400" b="1" dirty="0"/>
              <a:t>objectivism</a:t>
            </a:r>
            <a:r>
              <a:rPr lang="en-US" sz="2400" dirty="0"/>
              <a:t> is that it moves upon the ground of the world which is pregiven, taken for granted through experience, seeks the "objective truth" of this world, seeks what, in this world, is unconditionally valid for every rational being at it is in itself (…)</a:t>
            </a:r>
          </a:p>
          <a:p>
            <a:pPr marL="0" indent="0" algn="ctr">
              <a:buNone/>
            </a:pPr>
            <a:r>
              <a:rPr lang="en-US" sz="2400" b="1" dirty="0"/>
              <a:t>Transcendentalism</a:t>
            </a:r>
            <a:r>
              <a:rPr lang="en-US" sz="2400" dirty="0"/>
              <a:t>, on the other hand, says: the ontic meaning </a:t>
            </a:r>
            <a:r>
              <a:rPr lang="en-US" sz="2400" i="1" dirty="0"/>
              <a:t>[</a:t>
            </a:r>
            <a:r>
              <a:rPr lang="en-US" sz="2400" i="1" dirty="0" err="1"/>
              <a:t>Seinssinn</a:t>
            </a:r>
            <a:r>
              <a:rPr lang="en-US" sz="2400" i="1" dirty="0"/>
              <a:t>] </a:t>
            </a:r>
            <a:r>
              <a:rPr lang="en-US" sz="2400" dirty="0"/>
              <a:t>of the </a:t>
            </a:r>
            <a:r>
              <a:rPr lang="en-US" sz="2400" b="1" dirty="0"/>
              <a:t>pregiven life-world is a </a:t>
            </a:r>
            <a:r>
              <a:rPr lang="en-US" sz="2400" b="1" i="1" dirty="0"/>
              <a:t>subjective structure</a:t>
            </a:r>
            <a:r>
              <a:rPr lang="en-US" sz="2400" i="1" dirty="0"/>
              <a:t> [</a:t>
            </a:r>
            <a:r>
              <a:rPr lang="en-US" sz="2400" i="1" dirty="0" err="1"/>
              <a:t>Gebilde</a:t>
            </a:r>
            <a:r>
              <a:rPr lang="en-US" sz="2400" i="1" dirty="0"/>
              <a:t>], </a:t>
            </a:r>
            <a:r>
              <a:rPr lang="en-US" sz="2400" dirty="0"/>
              <a:t>it is the achievement of experiencing, pre-scientific life. </a:t>
            </a:r>
            <a:r>
              <a:rPr lang="en-US" sz="2400" i="1" dirty="0"/>
              <a:t>(Crisis, 68f.)</a:t>
            </a:r>
          </a:p>
          <a:p>
            <a:pPr marL="0" indent="0" algn="ctr">
              <a:buNone/>
            </a:pPr>
            <a:endParaRPr lang="en-US" sz="2400" dirty="0"/>
          </a:p>
        </p:txBody>
      </p:sp>
      <p:sp>
        <p:nvSpPr>
          <p:cNvPr id="6" name="Tijdelijke aanduiding voor inhoud 5">
            <a:extLst>
              <a:ext uri="{FF2B5EF4-FFF2-40B4-BE49-F238E27FC236}">
                <a16:creationId xmlns:a16="http://schemas.microsoft.com/office/drawing/2014/main" id="{AF5E4B77-00B5-4B81-988A-F91E6FE535B1}"/>
              </a:ext>
            </a:extLst>
          </p:cNvPr>
          <p:cNvSpPr>
            <a:spLocks noGrp="1"/>
          </p:cNvSpPr>
          <p:nvPr>
            <p:ph sz="half" idx="2"/>
          </p:nvPr>
        </p:nvSpPr>
        <p:spPr>
          <a:xfrm>
            <a:off x="6215270" y="1470990"/>
            <a:ext cx="5420138" cy="4838370"/>
          </a:xfrm>
        </p:spPr>
        <p:txBody>
          <a:bodyPr>
            <a:noAutofit/>
          </a:bodyPr>
          <a:lstStyle/>
          <a:p>
            <a:pPr marL="0" indent="0" algn="ctr">
              <a:buNone/>
            </a:pPr>
            <a:r>
              <a:rPr lang="en-US" sz="2400" b="1" dirty="0"/>
              <a:t>Archaeology </a:t>
            </a:r>
            <a:r>
              <a:rPr lang="en-US" sz="2400" dirty="0"/>
              <a:t>tries to define not the thoughts, representations, images, themes, preoccupations that are concealed or revealed in discourses; but those discourses themselves, those discourses as practices obeying certain rules (155)</a:t>
            </a:r>
          </a:p>
          <a:p>
            <a:pPr marL="0" indent="0" algn="ctr">
              <a:buNone/>
            </a:pPr>
            <a:r>
              <a:rPr lang="en-US" sz="2400" dirty="0"/>
              <a:t>(…) determine the specific rules in accordance with which its objects, statements, concepts, and theoretical options have been formed: if there really is a unity (…) it resides (…) in the system that makes possible and governs that formation </a:t>
            </a:r>
          </a:p>
          <a:p>
            <a:pPr marL="0" indent="0" algn="ctr">
              <a:buNone/>
            </a:pPr>
            <a:r>
              <a:rPr lang="en-US" sz="2400" dirty="0"/>
              <a:t>(Foucault, Archeology of Knowledge, 80)</a:t>
            </a:r>
          </a:p>
          <a:p>
            <a:endParaRPr lang="en-US" sz="2400" dirty="0"/>
          </a:p>
        </p:txBody>
      </p:sp>
    </p:spTree>
    <p:extLst>
      <p:ext uri="{BB962C8B-B14F-4D97-AF65-F5344CB8AC3E}">
        <p14:creationId xmlns:p14="http://schemas.microsoft.com/office/powerpoint/2010/main" val="32570956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B2AD46-3DF8-46AD-B3AF-6037B6336078}"/>
              </a:ext>
            </a:extLst>
          </p:cNvPr>
          <p:cNvSpPr>
            <a:spLocks noGrp="1"/>
          </p:cNvSpPr>
          <p:nvPr>
            <p:ph type="title"/>
          </p:nvPr>
        </p:nvSpPr>
        <p:spPr/>
        <p:txBody>
          <a:bodyPr/>
          <a:lstStyle/>
          <a:p>
            <a:r>
              <a:rPr lang="en-US" dirty="0"/>
              <a:t>Critique as Ethos</a:t>
            </a:r>
          </a:p>
        </p:txBody>
      </p:sp>
      <p:sp>
        <p:nvSpPr>
          <p:cNvPr id="3" name="Tijdelijke aanduiding voor inhoud 2">
            <a:extLst>
              <a:ext uri="{FF2B5EF4-FFF2-40B4-BE49-F238E27FC236}">
                <a16:creationId xmlns:a16="http://schemas.microsoft.com/office/drawing/2014/main" id="{2C197F4C-1BD4-4B82-8CBD-3DA35F58881C}"/>
              </a:ext>
            </a:extLst>
          </p:cNvPr>
          <p:cNvSpPr>
            <a:spLocks noGrp="1"/>
          </p:cNvSpPr>
          <p:nvPr>
            <p:ph idx="1"/>
          </p:nvPr>
        </p:nvSpPr>
        <p:spPr/>
        <p:txBody>
          <a:bodyPr>
            <a:noAutofit/>
          </a:bodyPr>
          <a:lstStyle/>
          <a:p>
            <a:pPr marL="0" indent="0" algn="ctr">
              <a:buNone/>
            </a:pPr>
            <a:r>
              <a:rPr lang="de-DE" sz="2400" i="1" dirty="0"/>
              <a:t>Wir erinnern uns an den Radikalismus der Cartesianischen Idee der Philosophie als der der universalen, bis ins letzte apodiktisch begründeten Wissenschaft. Als solche fordert sie eine absolute universale Kritik, die sich ihrerseits zunächst durch Enthaltung von allen irgendein Seiendes vorgebenden Stellungnahmen ein Universum absoluter Vorurteilslosigkeit schaffen </a:t>
            </a:r>
            <a:r>
              <a:rPr lang="de-DE" sz="2400" i="1" dirty="0" err="1"/>
              <a:t>muß</a:t>
            </a:r>
            <a:r>
              <a:rPr lang="de-DE" sz="2400" i="1" dirty="0"/>
              <a:t>. </a:t>
            </a:r>
            <a:r>
              <a:rPr lang="en-US" sz="2400" i="1" dirty="0"/>
              <a:t>(Hua, I, 74)</a:t>
            </a:r>
          </a:p>
          <a:p>
            <a:pPr marL="0" indent="0" algn="ctr">
              <a:buNone/>
            </a:pPr>
            <a:endParaRPr lang="en-US" sz="2400" dirty="0"/>
          </a:p>
          <a:p>
            <a:pPr algn="ctr"/>
            <a:r>
              <a:rPr lang="en-US" sz="2400" i="1" dirty="0"/>
              <a:t>[T]he thread which may connect us with the Enlightenment is not faithfulness to doctrinal elements but rather the permanent reactivation of an attitude—i.e. a philosophical ethos that could be </a:t>
            </a:r>
            <a:r>
              <a:rPr lang="en-US" sz="2400" i="1" dirty="0" err="1"/>
              <a:t>characterised</a:t>
            </a:r>
            <a:r>
              <a:rPr lang="en-US" sz="2400" i="1" dirty="0"/>
              <a:t> as a permanent critique of our historical being’ (Foucault, EW1, 312)</a:t>
            </a:r>
            <a:endParaRPr lang="en-US" sz="2400" dirty="0"/>
          </a:p>
          <a:p>
            <a:pPr algn="ctr"/>
            <a:r>
              <a:rPr lang="en-US" sz="2400" dirty="0"/>
              <a:t> </a:t>
            </a:r>
          </a:p>
          <a:p>
            <a:pPr algn="ctr"/>
            <a:endParaRPr lang="en-US" sz="2400" dirty="0"/>
          </a:p>
        </p:txBody>
      </p:sp>
    </p:spTree>
    <p:extLst>
      <p:ext uri="{BB962C8B-B14F-4D97-AF65-F5344CB8AC3E}">
        <p14:creationId xmlns:p14="http://schemas.microsoft.com/office/powerpoint/2010/main" val="35951706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144F6-0AF0-48F5-8871-E3C1F48E3F2B}"/>
              </a:ext>
            </a:extLst>
          </p:cNvPr>
          <p:cNvSpPr>
            <a:spLocks noGrp="1"/>
          </p:cNvSpPr>
          <p:nvPr>
            <p:ph type="title"/>
          </p:nvPr>
        </p:nvSpPr>
        <p:spPr>
          <a:xfrm>
            <a:off x="1024128" y="585216"/>
            <a:ext cx="8018272" cy="1499616"/>
          </a:xfrm>
        </p:spPr>
        <p:txBody>
          <a:bodyPr>
            <a:normAutofit/>
          </a:bodyPr>
          <a:lstStyle/>
          <a:p>
            <a:r>
              <a:rPr lang="nl-NL" dirty="0"/>
              <a:t>Common </a:t>
            </a:r>
            <a:r>
              <a:rPr lang="nl-NL" dirty="0" err="1"/>
              <a:t>Methods</a:t>
            </a:r>
            <a:r>
              <a:rPr lang="nl-NL" dirty="0"/>
              <a:t> and </a:t>
            </a:r>
            <a:r>
              <a:rPr lang="nl-NL" dirty="0" err="1"/>
              <a:t>Assumptions</a:t>
            </a:r>
            <a:endParaRPr lang="nl-NL" dirty="0"/>
          </a:p>
        </p:txBody>
      </p:sp>
      <p:sp>
        <p:nvSpPr>
          <p:cNvPr id="3" name="Content Placeholder 2">
            <a:extLst>
              <a:ext uri="{FF2B5EF4-FFF2-40B4-BE49-F238E27FC236}">
                <a16:creationId xmlns:a16="http://schemas.microsoft.com/office/drawing/2014/main" id="{938532DF-1DEB-4CC3-8AAF-478FBFE20E86}"/>
              </a:ext>
            </a:extLst>
          </p:cNvPr>
          <p:cNvSpPr>
            <a:spLocks noGrp="1"/>
          </p:cNvSpPr>
          <p:nvPr>
            <p:ph idx="1"/>
          </p:nvPr>
        </p:nvSpPr>
        <p:spPr>
          <a:xfrm>
            <a:off x="695325" y="1962150"/>
            <a:ext cx="8673961" cy="4347210"/>
          </a:xfrm>
        </p:spPr>
        <p:txBody>
          <a:bodyPr>
            <a:normAutofit/>
          </a:bodyPr>
          <a:lstStyle/>
          <a:p>
            <a:pPr marL="0" indent="0">
              <a:spcBef>
                <a:spcPts val="0"/>
              </a:spcBef>
              <a:buNone/>
            </a:pPr>
            <a:endParaRPr lang="nl-NL" sz="2800" i="1" dirty="0"/>
          </a:p>
          <a:p>
            <a:pPr>
              <a:spcBef>
                <a:spcPts val="0"/>
              </a:spcBef>
              <a:buFont typeface="Wingdings" panose="05000000000000000000" pitchFamily="2" charset="2"/>
              <a:buChar char="§"/>
            </a:pPr>
            <a:r>
              <a:rPr lang="nl-NL" sz="2800" i="1" dirty="0"/>
              <a:t> </a:t>
            </a:r>
            <a:r>
              <a:rPr lang="nl-NL" sz="2800" i="1" dirty="0" err="1"/>
              <a:t>Husserl’s</a:t>
            </a:r>
            <a:r>
              <a:rPr lang="nl-NL" sz="2800" i="1" dirty="0"/>
              <a:t> and </a:t>
            </a:r>
            <a:r>
              <a:rPr lang="nl-NL" sz="2800" i="1" dirty="0" err="1"/>
              <a:t>Foucault’s</a:t>
            </a:r>
            <a:r>
              <a:rPr lang="nl-NL" sz="2800" i="1" dirty="0"/>
              <a:t> </a:t>
            </a:r>
            <a:r>
              <a:rPr lang="nl-NL" sz="2800" i="1" dirty="0" err="1"/>
              <a:t>Eidetic</a:t>
            </a:r>
            <a:r>
              <a:rPr lang="nl-NL" sz="2800" i="1" dirty="0"/>
              <a:t> </a:t>
            </a:r>
            <a:r>
              <a:rPr lang="nl-NL" sz="2800" i="1" dirty="0" err="1"/>
              <a:t>Variation</a:t>
            </a:r>
            <a:endParaRPr lang="nl-NL" sz="2800" i="1" dirty="0"/>
          </a:p>
          <a:p>
            <a:pPr>
              <a:spcBef>
                <a:spcPts val="0"/>
              </a:spcBef>
              <a:buFont typeface="Wingdings" panose="05000000000000000000" pitchFamily="2" charset="2"/>
              <a:buChar char="Ø"/>
            </a:pPr>
            <a:r>
              <a:rPr lang="nl-NL" sz="2800" i="1" dirty="0"/>
              <a:t> </a:t>
            </a:r>
            <a:r>
              <a:rPr lang="nl-NL" sz="2400" i="1" dirty="0" err="1"/>
              <a:t>Texts</a:t>
            </a:r>
            <a:r>
              <a:rPr lang="nl-NL" sz="2400" i="1" dirty="0"/>
              <a:t> as </a:t>
            </a:r>
            <a:r>
              <a:rPr lang="nl-NL" sz="2400" i="1" dirty="0" err="1"/>
              <a:t>examples</a:t>
            </a:r>
            <a:r>
              <a:rPr lang="nl-NL" sz="2400" i="1" dirty="0"/>
              <a:t> of (in)</a:t>
            </a:r>
            <a:r>
              <a:rPr lang="nl-NL" sz="2400" i="1" dirty="0" err="1"/>
              <a:t>variance</a:t>
            </a:r>
            <a:r>
              <a:rPr lang="nl-NL" sz="2400" i="1" dirty="0"/>
              <a:t> </a:t>
            </a:r>
            <a:r>
              <a:rPr lang="nl-NL" sz="2400" i="1" dirty="0" err="1"/>
              <a:t>within</a:t>
            </a:r>
            <a:r>
              <a:rPr lang="nl-NL" sz="2400" i="1" dirty="0"/>
              <a:t>/</a:t>
            </a:r>
            <a:r>
              <a:rPr lang="nl-NL" sz="2400" i="1" dirty="0" err="1"/>
              <a:t>between</a:t>
            </a:r>
            <a:r>
              <a:rPr lang="nl-NL" sz="2400" i="1" dirty="0"/>
              <a:t> time </a:t>
            </a:r>
            <a:r>
              <a:rPr lang="nl-NL" sz="2400" i="1" dirty="0" err="1"/>
              <a:t>periods</a:t>
            </a:r>
            <a:endParaRPr lang="nl-NL" sz="2400" i="1" dirty="0"/>
          </a:p>
          <a:p>
            <a:pPr>
              <a:spcBef>
                <a:spcPts val="0"/>
              </a:spcBef>
              <a:buFont typeface="Wingdings" panose="05000000000000000000" pitchFamily="2" charset="2"/>
              <a:buChar char="Ø"/>
            </a:pPr>
            <a:r>
              <a:rPr lang="nl-NL" sz="2400" i="1" dirty="0"/>
              <a:t> </a:t>
            </a:r>
            <a:r>
              <a:rPr lang="nl-NL" sz="2400" i="1" dirty="0" err="1"/>
              <a:t>Categorial</a:t>
            </a:r>
            <a:r>
              <a:rPr lang="nl-NL" sz="2400" i="1" dirty="0"/>
              <a:t> Essences  and </a:t>
            </a:r>
            <a:r>
              <a:rPr lang="nl-NL" sz="2400" i="1" dirty="0" err="1"/>
              <a:t>formal</a:t>
            </a:r>
            <a:r>
              <a:rPr lang="nl-NL" sz="2400" i="1" dirty="0"/>
              <a:t> </a:t>
            </a:r>
            <a:r>
              <a:rPr lang="nl-NL" sz="2400" i="1" dirty="0" err="1"/>
              <a:t>rules</a:t>
            </a:r>
            <a:r>
              <a:rPr lang="nl-NL" sz="2400" i="1" dirty="0"/>
              <a:t> of discourses</a:t>
            </a:r>
          </a:p>
          <a:p>
            <a:pPr marL="0" indent="0">
              <a:spcBef>
                <a:spcPts val="0"/>
              </a:spcBef>
              <a:buNone/>
            </a:pPr>
            <a:endParaRPr lang="nl-NL" sz="2800" i="1" dirty="0"/>
          </a:p>
          <a:p>
            <a:pPr marL="0" indent="0">
              <a:spcBef>
                <a:spcPts val="0"/>
              </a:spcBef>
              <a:buNone/>
            </a:pPr>
            <a:endParaRPr lang="nl-NL" sz="2800" i="1" dirty="0"/>
          </a:p>
          <a:p>
            <a:pPr>
              <a:spcBef>
                <a:spcPts val="0"/>
              </a:spcBef>
              <a:buFont typeface="Wingdings" panose="05000000000000000000" pitchFamily="2" charset="2"/>
              <a:buChar char="§"/>
            </a:pPr>
            <a:r>
              <a:rPr lang="nl-NL" sz="2800" i="1" dirty="0"/>
              <a:t> </a:t>
            </a:r>
            <a:r>
              <a:rPr lang="nl-NL" sz="2800" i="1" dirty="0" err="1"/>
              <a:t>Husserl’s</a:t>
            </a:r>
            <a:r>
              <a:rPr lang="nl-NL" sz="2800" i="1" dirty="0"/>
              <a:t> and </a:t>
            </a:r>
            <a:r>
              <a:rPr lang="nl-NL" sz="2800" i="1" dirty="0" err="1"/>
              <a:t>Foucault’s</a:t>
            </a:r>
            <a:r>
              <a:rPr lang="nl-NL" sz="2800" i="1" dirty="0"/>
              <a:t> </a:t>
            </a:r>
            <a:r>
              <a:rPr lang="nl-NL" sz="2800" i="1" dirty="0" err="1"/>
              <a:t>Transcendentalism</a:t>
            </a:r>
            <a:endParaRPr lang="nl-NL" sz="2800" i="1" dirty="0"/>
          </a:p>
          <a:p>
            <a:pPr>
              <a:spcBef>
                <a:spcPts val="0"/>
              </a:spcBef>
              <a:buFont typeface="Wingdings" panose="05000000000000000000" pitchFamily="2" charset="2"/>
              <a:buChar char="Ø"/>
            </a:pPr>
            <a:r>
              <a:rPr lang="nl-NL" sz="2800" i="1" dirty="0"/>
              <a:t> </a:t>
            </a:r>
            <a:r>
              <a:rPr lang="nl-NL" sz="2400" i="1" dirty="0" err="1"/>
              <a:t>transcendental</a:t>
            </a:r>
            <a:r>
              <a:rPr lang="nl-NL" sz="2400" i="1" dirty="0"/>
              <a:t> ego </a:t>
            </a:r>
            <a:r>
              <a:rPr lang="nl-NL" sz="2400" i="1" dirty="0">
                <a:sym typeface="Wingdings" panose="05000000000000000000" pitchFamily="2" charset="2"/>
              </a:rPr>
              <a:t> </a:t>
            </a:r>
            <a:r>
              <a:rPr lang="nl-NL" sz="2400" i="1" dirty="0" err="1">
                <a:sym typeface="Wingdings" panose="05000000000000000000" pitchFamily="2" charset="2"/>
              </a:rPr>
              <a:t>transcendental</a:t>
            </a:r>
            <a:r>
              <a:rPr lang="nl-NL" sz="2400" i="1" dirty="0">
                <a:sym typeface="Wingdings" panose="05000000000000000000" pitchFamily="2" charset="2"/>
              </a:rPr>
              <a:t> </a:t>
            </a:r>
            <a:r>
              <a:rPr lang="nl-NL" sz="2400" i="1" dirty="0" err="1">
                <a:sym typeface="Wingdings" panose="05000000000000000000" pitchFamily="2" charset="2"/>
              </a:rPr>
              <a:t>embodied</a:t>
            </a:r>
            <a:r>
              <a:rPr lang="nl-NL" sz="2400" i="1" dirty="0">
                <a:sym typeface="Wingdings" panose="05000000000000000000" pitchFamily="2" charset="2"/>
              </a:rPr>
              <a:t> person </a:t>
            </a:r>
            <a:r>
              <a:rPr lang="nl-NL" sz="2400" i="1" dirty="0" err="1">
                <a:sym typeface="Wingdings" panose="05000000000000000000" pitchFamily="2" charset="2"/>
              </a:rPr>
              <a:t>History</a:t>
            </a:r>
            <a:endParaRPr lang="nl-NL" sz="2400" i="1" dirty="0">
              <a:sym typeface="Wingdings" panose="05000000000000000000" pitchFamily="2" charset="2"/>
            </a:endParaRPr>
          </a:p>
          <a:p>
            <a:pPr>
              <a:spcBef>
                <a:spcPts val="0"/>
              </a:spcBef>
              <a:buFont typeface="Wingdings" panose="05000000000000000000" pitchFamily="2" charset="2"/>
              <a:buChar char="Ø"/>
            </a:pPr>
            <a:r>
              <a:rPr lang="nl-NL" sz="2400" i="1" dirty="0">
                <a:sym typeface="Wingdings" panose="05000000000000000000" pitchFamily="2" charset="2"/>
              </a:rPr>
              <a:t> </a:t>
            </a:r>
            <a:r>
              <a:rPr lang="nl-NL" sz="2400" i="1" dirty="0" err="1"/>
              <a:t>Historical</a:t>
            </a:r>
            <a:r>
              <a:rPr lang="nl-NL" sz="2400" i="1" dirty="0"/>
              <a:t> A priori</a:t>
            </a:r>
          </a:p>
          <a:p>
            <a:pPr>
              <a:spcBef>
                <a:spcPts val="0"/>
              </a:spcBef>
              <a:buFont typeface="Wingdings" panose="05000000000000000000" pitchFamily="2" charset="2"/>
              <a:buChar char="Ø"/>
            </a:pPr>
            <a:r>
              <a:rPr lang="nl-NL" sz="2400" i="1" dirty="0"/>
              <a:t> Order as </a:t>
            </a:r>
            <a:r>
              <a:rPr lang="nl-NL" sz="2400" i="1" dirty="0" err="1"/>
              <a:t>transcendental</a:t>
            </a:r>
            <a:r>
              <a:rPr lang="nl-NL" sz="2400" i="1" dirty="0"/>
              <a:t> </a:t>
            </a:r>
            <a:r>
              <a:rPr lang="nl-NL" sz="2400" i="1" dirty="0" err="1"/>
              <a:t>condition</a:t>
            </a:r>
            <a:r>
              <a:rPr lang="nl-NL" sz="2400" i="1" dirty="0"/>
              <a:t> (discourse/</a:t>
            </a:r>
            <a:r>
              <a:rPr lang="nl-NL" sz="2400" i="1" dirty="0" err="1"/>
              <a:t>experience</a:t>
            </a:r>
            <a:r>
              <a:rPr lang="nl-NL" sz="2400" i="1" dirty="0"/>
              <a:t>)</a:t>
            </a:r>
          </a:p>
        </p:txBody>
      </p:sp>
      <p:sp>
        <p:nvSpPr>
          <p:cNvPr id="8" name="Rectangle 7">
            <a:extLst>
              <a:ext uri="{FF2B5EF4-FFF2-40B4-BE49-F238E27FC236}">
                <a16:creationId xmlns:a16="http://schemas.microsoft.com/office/drawing/2014/main" id="{77D7B666-D5E6-48CE-B26A-FB5E5C34AF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325601"/>
            <a:ext cx="2286920" cy="390807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w Cen MT" panose="020B0602020104020603"/>
              <a:ea typeface="+mn-ea"/>
              <a:cs typeface="+mn-cs"/>
            </a:endParaRPr>
          </a:p>
        </p:txBody>
      </p:sp>
      <p:sp>
        <p:nvSpPr>
          <p:cNvPr id="10" name="Rectangle 9">
            <a:extLst>
              <a:ext uri="{FF2B5EF4-FFF2-40B4-BE49-F238E27FC236}">
                <a16:creationId xmlns:a16="http://schemas.microsoft.com/office/drawing/2014/main" id="{F6EE670A-A41A-44AD-BC1C-2090365EB5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4394539"/>
            <a:ext cx="2286920" cy="2029724"/>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32272953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F9EE8C5-BFC4-4A27-A805-9841CC5E088A}"/>
              </a:ext>
            </a:extLst>
          </p:cNvPr>
          <p:cNvSpPr>
            <a:spLocks noGrp="1"/>
          </p:cNvSpPr>
          <p:nvPr>
            <p:ph type="title"/>
          </p:nvPr>
        </p:nvSpPr>
        <p:spPr/>
        <p:txBody>
          <a:bodyPr/>
          <a:lstStyle/>
          <a:p>
            <a:r>
              <a:rPr lang="en-US" dirty="0"/>
              <a:t>Reduction of Power?</a:t>
            </a:r>
          </a:p>
        </p:txBody>
      </p:sp>
      <p:sp>
        <p:nvSpPr>
          <p:cNvPr id="3" name="Tijdelijke aanduiding voor inhoud 2">
            <a:extLst>
              <a:ext uri="{FF2B5EF4-FFF2-40B4-BE49-F238E27FC236}">
                <a16:creationId xmlns:a16="http://schemas.microsoft.com/office/drawing/2014/main" id="{3A23CD41-968F-4718-BD43-5ADCC4BF47A7}"/>
              </a:ext>
            </a:extLst>
          </p:cNvPr>
          <p:cNvSpPr>
            <a:spLocks noGrp="1"/>
          </p:cNvSpPr>
          <p:nvPr>
            <p:ph idx="1"/>
          </p:nvPr>
        </p:nvSpPr>
        <p:spPr>
          <a:xfrm>
            <a:off x="1024128" y="2084832"/>
            <a:ext cx="9720071" cy="4224528"/>
          </a:xfrm>
        </p:spPr>
        <p:txBody>
          <a:bodyPr>
            <a:normAutofit/>
          </a:bodyPr>
          <a:lstStyle/>
          <a:p>
            <a:pPr marL="0" indent="0">
              <a:buNone/>
            </a:pPr>
            <a:endParaRPr lang="en-US" sz="2400" dirty="0"/>
          </a:p>
          <a:p>
            <a:pPr>
              <a:buFont typeface="Wingdings" panose="05000000000000000000" pitchFamily="2" charset="2"/>
              <a:buChar char="§"/>
            </a:pPr>
            <a:r>
              <a:rPr lang="en-US" sz="2400" dirty="0"/>
              <a:t> Aim = Objectivity (for all) vs. Power (for a few)</a:t>
            </a:r>
          </a:p>
          <a:p>
            <a:pPr>
              <a:buFont typeface="Wingdings" panose="05000000000000000000" pitchFamily="2" charset="2"/>
              <a:buChar char="§"/>
            </a:pPr>
            <a:endParaRPr lang="en-US" sz="2400" dirty="0"/>
          </a:p>
          <a:p>
            <a:pPr marL="457200" indent="-457200">
              <a:buAutoNum type="alphaLcParenR"/>
            </a:pPr>
            <a:r>
              <a:rPr lang="en-US" sz="2400" dirty="0"/>
              <a:t>To the things themselves (adequate perception/differentiation)</a:t>
            </a:r>
          </a:p>
          <a:p>
            <a:pPr marL="457200" indent="-457200">
              <a:buAutoNum type="alphaLcParenR"/>
            </a:pPr>
            <a:r>
              <a:rPr lang="en-US" sz="2400" dirty="0"/>
              <a:t>To be able to perceive/think differently</a:t>
            </a:r>
          </a:p>
          <a:p>
            <a:pPr marL="0" indent="0">
              <a:buNone/>
            </a:pPr>
            <a:endParaRPr lang="en-US" sz="2400" dirty="0"/>
          </a:p>
          <a:p>
            <a:pPr>
              <a:buFont typeface="Wingdings" panose="05000000000000000000" pitchFamily="2" charset="2"/>
              <a:buChar char="Ø"/>
            </a:pPr>
            <a:r>
              <a:rPr lang="en-US" sz="2400" dirty="0"/>
              <a:t> presupposes the bracketing of self-evidence</a:t>
            </a:r>
          </a:p>
          <a:p>
            <a:pPr>
              <a:buFont typeface="Wingdings" panose="05000000000000000000" pitchFamily="2" charset="2"/>
              <a:buChar char="Ø"/>
            </a:pPr>
            <a:r>
              <a:rPr lang="en-US" sz="2400" dirty="0"/>
              <a:t> Endless, collective task: combining a plurality of different perspectives</a:t>
            </a:r>
          </a:p>
          <a:p>
            <a:endParaRPr lang="en-US" sz="2400" dirty="0"/>
          </a:p>
          <a:p>
            <a:endParaRPr lang="en-US" sz="2400" dirty="0"/>
          </a:p>
        </p:txBody>
      </p:sp>
    </p:spTree>
    <p:extLst>
      <p:ext uri="{BB962C8B-B14F-4D97-AF65-F5344CB8AC3E}">
        <p14:creationId xmlns:p14="http://schemas.microsoft.com/office/powerpoint/2010/main" val="180047322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rgbClr val="2E2B21"/>
      </a:dk1>
      <a:lt1>
        <a:srgbClr val="FFFFFF"/>
      </a:lt1>
      <a:dk2>
        <a:srgbClr val="605B4F"/>
      </a:dk2>
      <a:lt2>
        <a:srgbClr val="D8D6BE"/>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blipFill rotWithShape="1">
          <a:blip xmlns:r="http://schemas.openxmlformats.org/officeDocument/2006/relationships" r:embed="rId1">
            <a:duotone>
              <a:schemeClr val="phClr">
                <a:tint val="98000"/>
              </a:schemeClr>
              <a:schemeClr val="phClr">
                <a:shade val="89000"/>
                <a:satMod val="145000"/>
              </a:schemeClr>
            </a:duotone>
          </a:blip>
          <a:tile tx="0" ty="0" sx="32000" sy="32000" flip="none" algn="tl"/>
        </a:blipFill>
        <a:blipFill rotWithShape="1">
          <a:blip xmlns:r="http://schemas.openxmlformats.org/officeDocument/2006/relationships" r:embed="rId2">
            <a:duotone>
              <a:schemeClr val="phClr">
                <a:tint val="98000"/>
              </a:schemeClr>
              <a:schemeClr val="phClr">
                <a:shade val="95000"/>
              </a:schemeClr>
            </a:duotone>
          </a:blip>
          <a:tile tx="0" ty="0" sx="32000" sy="3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090DCB5F-146D-478A-852A-34B16FE9F3A8}"/>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FF7A21D5C989B46A9164F6ED6E7DDBC" ma:contentTypeVersion="10" ma:contentTypeDescription="Create a new document." ma:contentTypeScope="" ma:versionID="652473e5c61f88b66fe2cd615c54647c">
  <xsd:schema xmlns:xsd="http://www.w3.org/2001/XMLSchema" xmlns:xs="http://www.w3.org/2001/XMLSchema" xmlns:p="http://schemas.microsoft.com/office/2006/metadata/properties" xmlns:ns3="c4182c55-3a10-48c9-8b7f-4a231564383f" targetNamespace="http://schemas.microsoft.com/office/2006/metadata/properties" ma:root="true" ma:fieldsID="1066c3867a4720e21ea2ef7a0808727d" ns3:_="">
    <xsd:import namespace="c4182c55-3a10-48c9-8b7f-4a231564383f"/>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4182c55-3a10-48c9-8b7f-4a231564383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1CF8F31-406B-47E0-93D7-67C55AD7E11E}">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97E2C216-BE23-4F21-96E9-13F3EBF8C6F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4182c55-3a10-48c9-8b7f-4a231564383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A15AC71-B665-4B94-88F3-144E78883AE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189</TotalTime>
  <Words>665</Words>
  <Application>Microsoft Office PowerPoint</Application>
  <PresentationFormat>Breedbeeld</PresentationFormat>
  <Paragraphs>69</Paragraphs>
  <Slides>7</Slides>
  <Notes>1</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7</vt:i4>
      </vt:variant>
    </vt:vector>
  </HeadingPairs>
  <TitlesOfParts>
    <vt:vector size="13" baseType="lpstr">
      <vt:lpstr>Calibri</vt:lpstr>
      <vt:lpstr>Tw Cen MT</vt:lpstr>
      <vt:lpstr>Tw Cen MT Condensed</vt:lpstr>
      <vt:lpstr>Wingdings</vt:lpstr>
      <vt:lpstr>Wingdings 3</vt:lpstr>
      <vt:lpstr>Integral</vt:lpstr>
      <vt:lpstr>Critique in Husserl And Foucault</vt:lpstr>
      <vt:lpstr>   </vt:lpstr>
      <vt:lpstr>A Common Critical Spirit</vt:lpstr>
      <vt:lpstr>Conditions of Objectivity</vt:lpstr>
      <vt:lpstr>Critique as Ethos</vt:lpstr>
      <vt:lpstr>Common Methods and Assumptions</vt:lpstr>
      <vt:lpstr>Reduction of Power?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Subjectivity and Response-ability</dc:title>
  <dc:creator>Maren Wehrle</dc:creator>
  <cp:lastModifiedBy>Maren Wehrle</cp:lastModifiedBy>
  <cp:revision>17</cp:revision>
  <dcterms:created xsi:type="dcterms:W3CDTF">2020-09-21T10:40:23Z</dcterms:created>
  <dcterms:modified xsi:type="dcterms:W3CDTF">2020-10-05T15:45:17Z</dcterms:modified>
</cp:coreProperties>
</file>