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0" r:id="rId5"/>
    <p:sldId id="261" r:id="rId6"/>
    <p:sldId id="262" r:id="rId7"/>
    <p:sldId id="259"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4664"/>
  </p:normalViewPr>
  <p:slideViewPr>
    <p:cSldViewPr snapToGrid="0" snapToObjects="1">
      <p:cViewPr varScale="1">
        <p:scale>
          <a:sx n="114" d="100"/>
          <a:sy n="114" d="100"/>
        </p:scale>
        <p:origin x="37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10/8/20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10/8/20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10/8/20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10/8/20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10/8/20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10/8/20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10/8/20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10/8/20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10/8/20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10/8/20</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FFA31-D25A-D449-ACAB-C65EFD309C98}"/>
              </a:ext>
            </a:extLst>
          </p:cNvPr>
          <p:cNvSpPr>
            <a:spLocks noGrp="1"/>
          </p:cNvSpPr>
          <p:nvPr>
            <p:ph type="ctrTitle"/>
          </p:nvPr>
        </p:nvSpPr>
        <p:spPr/>
        <p:txBody>
          <a:bodyPr>
            <a:normAutofit fontScale="90000"/>
          </a:bodyPr>
          <a:lstStyle/>
          <a:p>
            <a:r>
              <a:rPr lang="en-US" dirty="0"/>
              <a:t>A Phenomenological Critique of </a:t>
            </a:r>
            <a:br>
              <a:rPr lang="en-US" dirty="0"/>
            </a:br>
            <a:r>
              <a:rPr lang="en-US" dirty="0"/>
              <a:t>Critical Phenomenology</a:t>
            </a:r>
          </a:p>
        </p:txBody>
      </p:sp>
      <p:sp>
        <p:nvSpPr>
          <p:cNvPr id="3" name="Subtitle 2">
            <a:extLst>
              <a:ext uri="{FF2B5EF4-FFF2-40B4-BE49-F238E27FC236}">
                <a16:creationId xmlns:a16="http://schemas.microsoft.com/office/drawing/2014/main" id="{75C63712-7E57-7741-8028-2ECEF62376CF}"/>
              </a:ext>
            </a:extLst>
          </p:cNvPr>
          <p:cNvSpPr>
            <a:spLocks noGrp="1"/>
          </p:cNvSpPr>
          <p:nvPr>
            <p:ph type="subTitle" idx="1"/>
          </p:nvPr>
        </p:nvSpPr>
        <p:spPr/>
        <p:txBody>
          <a:bodyPr>
            <a:normAutofit lnSpcReduction="10000"/>
          </a:bodyPr>
          <a:lstStyle/>
          <a:p>
            <a:endParaRPr lang="en-US" dirty="0"/>
          </a:p>
          <a:p>
            <a:r>
              <a:rPr lang="en-US" dirty="0"/>
              <a:t>Lanei M. Rodemeyer</a:t>
            </a:r>
          </a:p>
          <a:p>
            <a:r>
              <a:rPr lang="en-US" dirty="0"/>
              <a:t>Duquesne University</a:t>
            </a:r>
          </a:p>
        </p:txBody>
      </p:sp>
    </p:spTree>
    <p:extLst>
      <p:ext uri="{BB962C8B-B14F-4D97-AF65-F5344CB8AC3E}">
        <p14:creationId xmlns:p14="http://schemas.microsoft.com/office/powerpoint/2010/main" val="1409997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4F41B-0A26-794F-9004-17C6A9FA6571}"/>
              </a:ext>
            </a:extLst>
          </p:cNvPr>
          <p:cNvSpPr>
            <a:spLocks noGrp="1"/>
          </p:cNvSpPr>
          <p:nvPr>
            <p:ph type="title"/>
          </p:nvPr>
        </p:nvSpPr>
        <p:spPr/>
        <p:txBody>
          <a:bodyPr/>
          <a:lstStyle/>
          <a:p>
            <a:r>
              <a:rPr lang="en-US" dirty="0"/>
              <a:t>Critical Phenomenology</a:t>
            </a:r>
          </a:p>
        </p:txBody>
      </p:sp>
      <p:sp>
        <p:nvSpPr>
          <p:cNvPr id="3" name="Content Placeholder 2">
            <a:extLst>
              <a:ext uri="{FF2B5EF4-FFF2-40B4-BE49-F238E27FC236}">
                <a16:creationId xmlns:a16="http://schemas.microsoft.com/office/drawing/2014/main" id="{1FFD7B75-A91B-0E40-ADB5-E4B3F8A837E5}"/>
              </a:ext>
            </a:extLst>
          </p:cNvPr>
          <p:cNvSpPr>
            <a:spLocks noGrp="1"/>
          </p:cNvSpPr>
          <p:nvPr>
            <p:ph idx="1"/>
          </p:nvPr>
        </p:nvSpPr>
        <p:spPr/>
        <p:txBody>
          <a:bodyPr/>
          <a:lstStyle/>
          <a:p>
            <a:r>
              <a:rPr lang="en-US" dirty="0"/>
              <a:t>New volume(s) on Critical Phenomenology</a:t>
            </a:r>
          </a:p>
          <a:p>
            <a:endParaRPr lang="en-US" dirty="0"/>
          </a:p>
          <a:p>
            <a:r>
              <a:rPr lang="en-US" dirty="0"/>
              <a:t>References in scholarship</a:t>
            </a:r>
          </a:p>
          <a:p>
            <a:endParaRPr lang="en-US" dirty="0"/>
          </a:p>
          <a:p>
            <a:r>
              <a:rPr lang="en-US" dirty="0"/>
              <a:t>References made in passing</a:t>
            </a:r>
          </a:p>
        </p:txBody>
      </p:sp>
    </p:spTree>
    <p:extLst>
      <p:ext uri="{BB962C8B-B14F-4D97-AF65-F5344CB8AC3E}">
        <p14:creationId xmlns:p14="http://schemas.microsoft.com/office/powerpoint/2010/main" val="26072054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75FD6-B744-A349-9C91-FFD05F7B8A8B}"/>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7A78954D-684D-A246-A1D8-A0021C111BC4}"/>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24957578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75FD6-B744-A349-9C91-FFD05F7B8A8B}"/>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7A78954D-684D-A246-A1D8-A0021C111BC4}"/>
              </a:ext>
            </a:extLst>
          </p:cNvPr>
          <p:cNvSpPr>
            <a:spLocks noGrp="1"/>
          </p:cNvSpPr>
          <p:nvPr>
            <p:ph idx="1"/>
          </p:nvPr>
        </p:nvSpPr>
        <p:spPr/>
        <p:txBody>
          <a:bodyPr/>
          <a:lstStyle/>
          <a:p>
            <a:r>
              <a:rPr lang="en-US" dirty="0"/>
              <a:t>Is critical phenomenology a new methodology—in which case it may no longer be phenomenological? </a:t>
            </a:r>
          </a:p>
        </p:txBody>
      </p:sp>
    </p:spTree>
    <p:extLst>
      <p:ext uri="{BB962C8B-B14F-4D97-AF65-F5344CB8AC3E}">
        <p14:creationId xmlns:p14="http://schemas.microsoft.com/office/powerpoint/2010/main" val="31229023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75FD6-B744-A349-9C91-FFD05F7B8A8B}"/>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7A78954D-684D-A246-A1D8-A0021C111BC4}"/>
              </a:ext>
            </a:extLst>
          </p:cNvPr>
          <p:cNvSpPr>
            <a:spLocks noGrp="1"/>
          </p:cNvSpPr>
          <p:nvPr>
            <p:ph idx="1"/>
          </p:nvPr>
        </p:nvSpPr>
        <p:spPr/>
        <p:txBody>
          <a:bodyPr/>
          <a:lstStyle/>
          <a:p>
            <a:r>
              <a:rPr lang="en-US" dirty="0"/>
              <a:t>Is critical phenomenology a new methodology—in which case it may no longer be phenomenological? </a:t>
            </a:r>
          </a:p>
          <a:p>
            <a:endParaRPr lang="en-US" dirty="0"/>
          </a:p>
          <a:p>
            <a:r>
              <a:rPr lang="en-US" dirty="0"/>
              <a:t>Is it a new focus to phenomenology—in which case, has traditional phenomenology been rendered obsolete?</a:t>
            </a:r>
          </a:p>
        </p:txBody>
      </p:sp>
    </p:spTree>
    <p:extLst>
      <p:ext uri="{BB962C8B-B14F-4D97-AF65-F5344CB8AC3E}">
        <p14:creationId xmlns:p14="http://schemas.microsoft.com/office/powerpoint/2010/main" val="16863224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75FD6-B744-A349-9C91-FFD05F7B8A8B}"/>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7A78954D-684D-A246-A1D8-A0021C111BC4}"/>
              </a:ext>
            </a:extLst>
          </p:cNvPr>
          <p:cNvSpPr>
            <a:spLocks noGrp="1"/>
          </p:cNvSpPr>
          <p:nvPr>
            <p:ph idx="1"/>
          </p:nvPr>
        </p:nvSpPr>
        <p:spPr/>
        <p:txBody>
          <a:bodyPr/>
          <a:lstStyle/>
          <a:p>
            <a:r>
              <a:rPr lang="en-US" dirty="0"/>
              <a:t>Is it a new methodology—in which case, is it no longer phenomenological? </a:t>
            </a:r>
          </a:p>
          <a:p>
            <a:endParaRPr lang="en-US" dirty="0"/>
          </a:p>
          <a:p>
            <a:r>
              <a:rPr lang="en-US" dirty="0"/>
              <a:t>Is it a new focus to phenomenology—in which case, has traditional phenomenology been rendered obsolete?</a:t>
            </a:r>
          </a:p>
          <a:p>
            <a:endParaRPr lang="en-US" dirty="0"/>
          </a:p>
          <a:p>
            <a:r>
              <a:rPr lang="en-US" dirty="0"/>
              <a:t>Is it an added dimension to phenomenology—in which case it would work through and alongside “classical” phenomenological approaches?</a:t>
            </a:r>
          </a:p>
        </p:txBody>
      </p:sp>
    </p:spTree>
    <p:extLst>
      <p:ext uri="{BB962C8B-B14F-4D97-AF65-F5344CB8AC3E}">
        <p14:creationId xmlns:p14="http://schemas.microsoft.com/office/powerpoint/2010/main" val="41276841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853F5-8B33-6A48-8844-C5F6B16CF868}"/>
              </a:ext>
            </a:extLst>
          </p:cNvPr>
          <p:cNvSpPr>
            <a:spLocks noGrp="1"/>
          </p:cNvSpPr>
          <p:nvPr>
            <p:ph type="title"/>
          </p:nvPr>
        </p:nvSpPr>
        <p:spPr/>
        <p:txBody>
          <a:bodyPr/>
          <a:lstStyle/>
          <a:p>
            <a:r>
              <a:rPr lang="en-US" dirty="0"/>
              <a:t>Suspicions</a:t>
            </a:r>
          </a:p>
        </p:txBody>
      </p:sp>
      <p:sp>
        <p:nvSpPr>
          <p:cNvPr id="3" name="Content Placeholder 2">
            <a:extLst>
              <a:ext uri="{FF2B5EF4-FFF2-40B4-BE49-F238E27FC236}">
                <a16:creationId xmlns:a16="http://schemas.microsoft.com/office/drawing/2014/main" id="{0150F11A-8BFE-EA41-A8D7-075C589A452E}"/>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33670744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853F5-8B33-6A48-8844-C5F6B16CF868}"/>
              </a:ext>
            </a:extLst>
          </p:cNvPr>
          <p:cNvSpPr>
            <a:spLocks noGrp="1"/>
          </p:cNvSpPr>
          <p:nvPr>
            <p:ph type="title"/>
          </p:nvPr>
        </p:nvSpPr>
        <p:spPr/>
        <p:txBody>
          <a:bodyPr/>
          <a:lstStyle/>
          <a:p>
            <a:r>
              <a:rPr lang="en-US" dirty="0"/>
              <a:t>Suspicions</a:t>
            </a:r>
          </a:p>
        </p:txBody>
      </p:sp>
      <p:sp>
        <p:nvSpPr>
          <p:cNvPr id="3" name="Content Placeholder 2">
            <a:extLst>
              <a:ext uri="{FF2B5EF4-FFF2-40B4-BE49-F238E27FC236}">
                <a16:creationId xmlns:a16="http://schemas.microsoft.com/office/drawing/2014/main" id="{0150F11A-8BFE-EA41-A8D7-075C589A452E}"/>
              </a:ext>
            </a:extLst>
          </p:cNvPr>
          <p:cNvSpPr>
            <a:spLocks noGrp="1"/>
          </p:cNvSpPr>
          <p:nvPr>
            <p:ph idx="1"/>
          </p:nvPr>
        </p:nvSpPr>
        <p:spPr/>
        <p:txBody>
          <a:bodyPr/>
          <a:lstStyle/>
          <a:p>
            <a:endParaRPr lang="en-US" dirty="0"/>
          </a:p>
          <a:p>
            <a:r>
              <a:rPr lang="en-US" dirty="0"/>
              <a:t>Suspicious of the possibility that “critical phenomenology” might not be phenomenology. </a:t>
            </a:r>
          </a:p>
          <a:p>
            <a:endParaRPr lang="en-US" dirty="0"/>
          </a:p>
          <a:p>
            <a:endParaRPr lang="en-US" dirty="0"/>
          </a:p>
        </p:txBody>
      </p:sp>
    </p:spTree>
    <p:extLst>
      <p:ext uri="{BB962C8B-B14F-4D97-AF65-F5344CB8AC3E}">
        <p14:creationId xmlns:p14="http://schemas.microsoft.com/office/powerpoint/2010/main" val="26045255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853F5-8B33-6A48-8844-C5F6B16CF868}"/>
              </a:ext>
            </a:extLst>
          </p:cNvPr>
          <p:cNvSpPr>
            <a:spLocks noGrp="1"/>
          </p:cNvSpPr>
          <p:nvPr>
            <p:ph type="title"/>
          </p:nvPr>
        </p:nvSpPr>
        <p:spPr/>
        <p:txBody>
          <a:bodyPr/>
          <a:lstStyle/>
          <a:p>
            <a:r>
              <a:rPr lang="en-US" dirty="0"/>
              <a:t>Suspicions</a:t>
            </a:r>
          </a:p>
        </p:txBody>
      </p:sp>
      <p:sp>
        <p:nvSpPr>
          <p:cNvPr id="3" name="Content Placeholder 2">
            <a:extLst>
              <a:ext uri="{FF2B5EF4-FFF2-40B4-BE49-F238E27FC236}">
                <a16:creationId xmlns:a16="http://schemas.microsoft.com/office/drawing/2014/main" id="{0150F11A-8BFE-EA41-A8D7-075C589A452E}"/>
              </a:ext>
            </a:extLst>
          </p:cNvPr>
          <p:cNvSpPr>
            <a:spLocks noGrp="1"/>
          </p:cNvSpPr>
          <p:nvPr>
            <p:ph idx="1"/>
          </p:nvPr>
        </p:nvSpPr>
        <p:spPr/>
        <p:txBody>
          <a:bodyPr/>
          <a:lstStyle/>
          <a:p>
            <a:endParaRPr lang="en-US" dirty="0"/>
          </a:p>
          <a:p>
            <a:r>
              <a:rPr lang="en-US" dirty="0"/>
              <a:t>Suspicious of the possibility that “critical phenomenology” might not be phenomenology. </a:t>
            </a:r>
          </a:p>
          <a:p>
            <a:endParaRPr lang="en-US" dirty="0"/>
          </a:p>
          <a:p>
            <a:r>
              <a:rPr lang="en-US" dirty="0"/>
              <a:t>Using phenomenology generically to mean “experience” without employing the phenomenological method.</a:t>
            </a:r>
          </a:p>
          <a:p>
            <a:endParaRPr lang="en-US" dirty="0"/>
          </a:p>
        </p:txBody>
      </p:sp>
    </p:spTree>
    <p:extLst>
      <p:ext uri="{BB962C8B-B14F-4D97-AF65-F5344CB8AC3E}">
        <p14:creationId xmlns:p14="http://schemas.microsoft.com/office/powerpoint/2010/main" val="11905374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853F5-8B33-6A48-8844-C5F6B16CF868}"/>
              </a:ext>
            </a:extLst>
          </p:cNvPr>
          <p:cNvSpPr>
            <a:spLocks noGrp="1"/>
          </p:cNvSpPr>
          <p:nvPr>
            <p:ph type="title"/>
          </p:nvPr>
        </p:nvSpPr>
        <p:spPr/>
        <p:txBody>
          <a:bodyPr/>
          <a:lstStyle/>
          <a:p>
            <a:r>
              <a:rPr lang="en-US" dirty="0"/>
              <a:t>Suspicions</a:t>
            </a:r>
          </a:p>
        </p:txBody>
      </p:sp>
      <p:sp>
        <p:nvSpPr>
          <p:cNvPr id="3" name="Content Placeholder 2">
            <a:extLst>
              <a:ext uri="{FF2B5EF4-FFF2-40B4-BE49-F238E27FC236}">
                <a16:creationId xmlns:a16="http://schemas.microsoft.com/office/drawing/2014/main" id="{0150F11A-8BFE-EA41-A8D7-075C589A452E}"/>
              </a:ext>
            </a:extLst>
          </p:cNvPr>
          <p:cNvSpPr>
            <a:spLocks noGrp="1"/>
          </p:cNvSpPr>
          <p:nvPr>
            <p:ph idx="1"/>
          </p:nvPr>
        </p:nvSpPr>
        <p:spPr/>
        <p:txBody>
          <a:bodyPr/>
          <a:lstStyle/>
          <a:p>
            <a:endParaRPr lang="en-US" dirty="0"/>
          </a:p>
          <a:p>
            <a:r>
              <a:rPr lang="en-US" dirty="0"/>
              <a:t>Suspicious of the possibility that “critical phenomenology” might not be phenomenology. </a:t>
            </a:r>
          </a:p>
          <a:p>
            <a:endParaRPr lang="en-US" dirty="0"/>
          </a:p>
          <a:p>
            <a:r>
              <a:rPr lang="en-US" dirty="0"/>
              <a:t>Using phenomenology generically to mean “experience” without employing the phenomenological method.</a:t>
            </a:r>
          </a:p>
          <a:p>
            <a:endParaRPr lang="en-US" dirty="0"/>
          </a:p>
          <a:p>
            <a:r>
              <a:rPr lang="en-US" dirty="0"/>
              <a:t>Doing critical theory (of race, of disability, of gender, etc.) in a way that focuses on first-person perspective and/or embodiment—not necessarily phenomenological.</a:t>
            </a:r>
          </a:p>
        </p:txBody>
      </p:sp>
    </p:spTree>
    <p:extLst>
      <p:ext uri="{BB962C8B-B14F-4D97-AF65-F5344CB8AC3E}">
        <p14:creationId xmlns:p14="http://schemas.microsoft.com/office/powerpoint/2010/main" val="8935439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80F6E-DA60-1242-9846-C9C701B8236A}"/>
              </a:ext>
            </a:extLst>
          </p:cNvPr>
          <p:cNvSpPr>
            <a:spLocks noGrp="1"/>
          </p:cNvSpPr>
          <p:nvPr>
            <p:ph type="title"/>
          </p:nvPr>
        </p:nvSpPr>
        <p:spPr/>
        <p:txBody>
          <a:bodyPr/>
          <a:lstStyle/>
          <a:p>
            <a:r>
              <a:rPr lang="en-US" dirty="0"/>
              <a:t>Investigation </a:t>
            </a:r>
          </a:p>
        </p:txBody>
      </p:sp>
      <p:sp>
        <p:nvSpPr>
          <p:cNvPr id="3" name="Content Placeholder 2">
            <a:extLst>
              <a:ext uri="{FF2B5EF4-FFF2-40B4-BE49-F238E27FC236}">
                <a16:creationId xmlns:a16="http://schemas.microsoft.com/office/drawing/2014/main" id="{92BCC291-B6C0-F745-B915-8583439FC9CC}"/>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42649757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80F6E-DA60-1242-9846-C9C701B8236A}"/>
              </a:ext>
            </a:extLst>
          </p:cNvPr>
          <p:cNvSpPr>
            <a:spLocks noGrp="1"/>
          </p:cNvSpPr>
          <p:nvPr>
            <p:ph type="title"/>
          </p:nvPr>
        </p:nvSpPr>
        <p:spPr/>
        <p:txBody>
          <a:bodyPr/>
          <a:lstStyle/>
          <a:p>
            <a:r>
              <a:rPr lang="en-US" dirty="0"/>
              <a:t>Investigation </a:t>
            </a:r>
          </a:p>
        </p:txBody>
      </p:sp>
      <p:sp>
        <p:nvSpPr>
          <p:cNvPr id="3" name="Content Placeholder 2">
            <a:extLst>
              <a:ext uri="{FF2B5EF4-FFF2-40B4-BE49-F238E27FC236}">
                <a16:creationId xmlns:a16="http://schemas.microsoft.com/office/drawing/2014/main" id="{92BCC291-B6C0-F745-B915-8583439FC9CC}"/>
              </a:ext>
            </a:extLst>
          </p:cNvPr>
          <p:cNvSpPr>
            <a:spLocks noGrp="1"/>
          </p:cNvSpPr>
          <p:nvPr>
            <p:ph idx="1"/>
          </p:nvPr>
        </p:nvSpPr>
        <p:spPr/>
        <p:txBody>
          <a:bodyPr/>
          <a:lstStyle/>
          <a:p>
            <a:r>
              <a:rPr lang="en-US" i="1" dirty="0"/>
              <a:t>50 Concepts for a Critical* Phenomenology,</a:t>
            </a:r>
            <a:r>
              <a:rPr lang="en-US" dirty="0"/>
              <a:t> edited by Gail Weiss, Ann V. Murphy, and Gayle </a:t>
            </a:r>
            <a:r>
              <a:rPr lang="en-US" dirty="0" err="1"/>
              <a:t>Salamon</a:t>
            </a:r>
            <a:endParaRPr lang="en-US" dirty="0"/>
          </a:p>
          <a:p>
            <a:endParaRPr lang="en-US" i="1" dirty="0"/>
          </a:p>
          <a:p>
            <a:pPr lvl="1"/>
            <a:r>
              <a:rPr lang="en-US" dirty="0"/>
              <a:t>“Introduction: Transformative Descriptions”, by Weiss, Murphy, and </a:t>
            </a:r>
            <a:r>
              <a:rPr lang="en-US" dirty="0" err="1"/>
              <a:t>Salamon</a:t>
            </a:r>
            <a:endParaRPr lang="en-US" dirty="0"/>
          </a:p>
          <a:p>
            <a:pPr lvl="1"/>
            <a:r>
              <a:rPr lang="en-US" dirty="0"/>
              <a:t>1. “The Phenomenological Method”, by  Duane H. Davis</a:t>
            </a:r>
          </a:p>
          <a:p>
            <a:pPr lvl="1"/>
            <a:r>
              <a:rPr lang="en-US" dirty="0"/>
              <a:t>2. “Critical Phenomenology”, by Lisa Guenther</a:t>
            </a:r>
          </a:p>
          <a:p>
            <a:pPr lvl="1"/>
            <a:endParaRPr lang="en-US" i="1" dirty="0"/>
          </a:p>
        </p:txBody>
      </p:sp>
    </p:spTree>
    <p:extLst>
      <p:ext uri="{BB962C8B-B14F-4D97-AF65-F5344CB8AC3E}">
        <p14:creationId xmlns:p14="http://schemas.microsoft.com/office/powerpoint/2010/main" val="17672591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DEEB3-EE88-684E-834F-DC5011A29460}"/>
              </a:ext>
            </a:extLst>
          </p:cNvPr>
          <p:cNvSpPr>
            <a:spLocks noGrp="1"/>
          </p:cNvSpPr>
          <p:nvPr>
            <p:ph type="title"/>
          </p:nvPr>
        </p:nvSpPr>
        <p:spPr/>
        <p:txBody>
          <a:bodyPr/>
          <a:lstStyle/>
          <a:p>
            <a:r>
              <a:rPr lang="en-US" dirty="0"/>
              <a:t>Investigation Outcomes</a:t>
            </a:r>
          </a:p>
        </p:txBody>
      </p:sp>
      <p:sp>
        <p:nvSpPr>
          <p:cNvPr id="3" name="Content Placeholder 2">
            <a:extLst>
              <a:ext uri="{FF2B5EF4-FFF2-40B4-BE49-F238E27FC236}">
                <a16:creationId xmlns:a16="http://schemas.microsoft.com/office/drawing/2014/main" id="{F4E515DD-4DA7-E148-84E9-3EE2C2F16C1A}"/>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9342648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DEEB3-EE88-684E-834F-DC5011A29460}"/>
              </a:ext>
            </a:extLst>
          </p:cNvPr>
          <p:cNvSpPr>
            <a:spLocks noGrp="1"/>
          </p:cNvSpPr>
          <p:nvPr>
            <p:ph type="title"/>
          </p:nvPr>
        </p:nvSpPr>
        <p:spPr/>
        <p:txBody>
          <a:bodyPr/>
          <a:lstStyle/>
          <a:p>
            <a:r>
              <a:rPr lang="en-US" dirty="0"/>
              <a:t>Investigation Outcomes</a:t>
            </a:r>
          </a:p>
        </p:txBody>
      </p:sp>
      <p:sp>
        <p:nvSpPr>
          <p:cNvPr id="3" name="Content Placeholder 2">
            <a:extLst>
              <a:ext uri="{FF2B5EF4-FFF2-40B4-BE49-F238E27FC236}">
                <a16:creationId xmlns:a16="http://schemas.microsoft.com/office/drawing/2014/main" id="{F4E515DD-4DA7-E148-84E9-3EE2C2F16C1A}"/>
              </a:ext>
            </a:extLst>
          </p:cNvPr>
          <p:cNvSpPr>
            <a:spLocks noGrp="1"/>
          </p:cNvSpPr>
          <p:nvPr>
            <p:ph idx="1"/>
          </p:nvPr>
        </p:nvSpPr>
        <p:spPr/>
        <p:txBody>
          <a:bodyPr/>
          <a:lstStyle/>
          <a:p>
            <a:r>
              <a:rPr lang="en-US" dirty="0"/>
              <a:t>Critical Phenomenology presented within a context of phenomenological method, and especially Husserl </a:t>
            </a:r>
          </a:p>
          <a:p>
            <a:endParaRPr lang="en-US" dirty="0"/>
          </a:p>
          <a:p>
            <a:r>
              <a:rPr lang="en-US" dirty="0"/>
              <a:t>What is phenomenology?</a:t>
            </a:r>
          </a:p>
          <a:p>
            <a:endParaRPr lang="en-US" dirty="0"/>
          </a:p>
          <a:p>
            <a:pPr lvl="1"/>
            <a:r>
              <a:rPr lang="en-US" dirty="0"/>
              <a:t>Phenomenology = Describe experience in order to reveal or identify essential structures that support or enable that experience</a:t>
            </a:r>
          </a:p>
          <a:p>
            <a:pPr lvl="1"/>
            <a:endParaRPr lang="en-US" dirty="0"/>
          </a:p>
          <a:p>
            <a:pPr lvl="1"/>
            <a:r>
              <a:rPr lang="en-US" dirty="0"/>
              <a:t>Hooray!</a:t>
            </a:r>
          </a:p>
        </p:txBody>
      </p:sp>
    </p:spTree>
    <p:extLst>
      <p:ext uri="{BB962C8B-B14F-4D97-AF65-F5344CB8AC3E}">
        <p14:creationId xmlns:p14="http://schemas.microsoft.com/office/powerpoint/2010/main" val="33370201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0403B-7AFE-7F4C-A229-D07F17F564FE}"/>
              </a:ext>
            </a:extLst>
          </p:cNvPr>
          <p:cNvSpPr>
            <a:spLocks noGrp="1"/>
          </p:cNvSpPr>
          <p:nvPr>
            <p:ph type="title"/>
          </p:nvPr>
        </p:nvSpPr>
        <p:spPr/>
        <p:txBody>
          <a:bodyPr/>
          <a:lstStyle/>
          <a:p>
            <a:r>
              <a:rPr lang="en-US" dirty="0"/>
              <a:t>Investigation Outcomes</a:t>
            </a:r>
          </a:p>
        </p:txBody>
      </p:sp>
      <p:sp>
        <p:nvSpPr>
          <p:cNvPr id="3" name="Content Placeholder 2">
            <a:extLst>
              <a:ext uri="{FF2B5EF4-FFF2-40B4-BE49-F238E27FC236}">
                <a16:creationId xmlns:a16="http://schemas.microsoft.com/office/drawing/2014/main" id="{DB7A2724-9A25-434D-83FC-698B182232C1}"/>
              </a:ext>
            </a:extLst>
          </p:cNvPr>
          <p:cNvSpPr>
            <a:spLocks noGrp="1"/>
          </p:cNvSpPr>
          <p:nvPr>
            <p:ph idx="1"/>
          </p:nvPr>
        </p:nvSpPr>
        <p:spPr/>
        <p:txBody>
          <a:bodyPr/>
          <a:lstStyle/>
          <a:p>
            <a:endParaRPr lang="en-US" dirty="0"/>
          </a:p>
          <a:p>
            <a:endParaRPr lang="en-US" dirty="0"/>
          </a:p>
          <a:p>
            <a:endParaRPr lang="en-US" dirty="0"/>
          </a:p>
          <a:p>
            <a:endParaRPr lang="en-US" dirty="0"/>
          </a:p>
          <a:p>
            <a:r>
              <a:rPr lang="en-US" sz="4000" dirty="0"/>
              <a:t>BUT…</a:t>
            </a:r>
          </a:p>
        </p:txBody>
      </p:sp>
    </p:spTree>
    <p:extLst>
      <p:ext uri="{BB962C8B-B14F-4D97-AF65-F5344CB8AC3E}">
        <p14:creationId xmlns:p14="http://schemas.microsoft.com/office/powerpoint/2010/main" val="14612925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F197F-F2B6-D049-BC12-07D3A2A42547}"/>
              </a:ext>
            </a:extLst>
          </p:cNvPr>
          <p:cNvSpPr>
            <a:spLocks noGrp="1"/>
          </p:cNvSpPr>
          <p:nvPr>
            <p:ph type="title"/>
          </p:nvPr>
        </p:nvSpPr>
        <p:spPr/>
        <p:txBody>
          <a:bodyPr/>
          <a:lstStyle/>
          <a:p>
            <a:r>
              <a:rPr lang="en-US" dirty="0"/>
              <a:t>Investigation Outcomes</a:t>
            </a:r>
          </a:p>
        </p:txBody>
      </p:sp>
      <p:sp>
        <p:nvSpPr>
          <p:cNvPr id="3" name="Content Placeholder 2">
            <a:extLst>
              <a:ext uri="{FF2B5EF4-FFF2-40B4-BE49-F238E27FC236}">
                <a16:creationId xmlns:a16="http://schemas.microsoft.com/office/drawing/2014/main" id="{B4A988A6-661F-8B4C-A64A-D0A0FA594576}"/>
              </a:ext>
            </a:extLst>
          </p:cNvPr>
          <p:cNvSpPr>
            <a:spLocks noGrp="1"/>
          </p:cNvSpPr>
          <p:nvPr>
            <p:ph idx="1"/>
          </p:nvPr>
        </p:nvSpPr>
        <p:spPr/>
        <p:txBody>
          <a:bodyPr/>
          <a:lstStyle/>
          <a:p>
            <a:r>
              <a:rPr lang="en-US" dirty="0"/>
              <a:t>Each chapter identifies critical phenomenology as going beyond Husserl, or as doing what Husserl’s phenomenology cannot do</a:t>
            </a:r>
          </a:p>
          <a:p>
            <a:endParaRPr lang="en-US" dirty="0"/>
          </a:p>
          <a:p>
            <a:endParaRPr lang="en-US" dirty="0"/>
          </a:p>
        </p:txBody>
      </p:sp>
    </p:spTree>
    <p:extLst>
      <p:ext uri="{BB962C8B-B14F-4D97-AF65-F5344CB8AC3E}">
        <p14:creationId xmlns:p14="http://schemas.microsoft.com/office/powerpoint/2010/main" val="41709889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F197F-F2B6-D049-BC12-07D3A2A42547}"/>
              </a:ext>
            </a:extLst>
          </p:cNvPr>
          <p:cNvSpPr>
            <a:spLocks noGrp="1"/>
          </p:cNvSpPr>
          <p:nvPr>
            <p:ph type="title"/>
          </p:nvPr>
        </p:nvSpPr>
        <p:spPr/>
        <p:txBody>
          <a:bodyPr/>
          <a:lstStyle/>
          <a:p>
            <a:r>
              <a:rPr lang="en-US" dirty="0"/>
              <a:t>Investigation Outcomes</a:t>
            </a:r>
            <a:br>
              <a:rPr lang="en-US" dirty="0"/>
            </a:br>
            <a:endParaRPr lang="en-US" dirty="0"/>
          </a:p>
        </p:txBody>
      </p:sp>
      <p:sp>
        <p:nvSpPr>
          <p:cNvPr id="3" name="Content Placeholder 2">
            <a:extLst>
              <a:ext uri="{FF2B5EF4-FFF2-40B4-BE49-F238E27FC236}">
                <a16:creationId xmlns:a16="http://schemas.microsoft.com/office/drawing/2014/main" id="{B4A988A6-661F-8B4C-A64A-D0A0FA594576}"/>
              </a:ext>
            </a:extLst>
          </p:cNvPr>
          <p:cNvSpPr>
            <a:spLocks noGrp="1"/>
          </p:cNvSpPr>
          <p:nvPr>
            <p:ph idx="1"/>
          </p:nvPr>
        </p:nvSpPr>
        <p:spPr/>
        <p:txBody>
          <a:bodyPr>
            <a:normAutofit lnSpcReduction="10000"/>
          </a:bodyPr>
          <a:lstStyle/>
          <a:p>
            <a:pPr marL="457200" lvl="1" indent="0">
              <a:buNone/>
            </a:pPr>
            <a:endParaRPr lang="en-US" dirty="0"/>
          </a:p>
          <a:p>
            <a:pPr lvl="1"/>
            <a:r>
              <a:rPr lang="en-US" sz="1800" dirty="0"/>
              <a:t>“Introduction,” Weiss, Murphy, and </a:t>
            </a:r>
            <a:r>
              <a:rPr lang="en-US" sz="1800" dirty="0" err="1"/>
              <a:t>Salamon</a:t>
            </a:r>
            <a:endParaRPr lang="en-US" sz="1800" dirty="0"/>
          </a:p>
          <a:p>
            <a:pPr lvl="1"/>
            <a:r>
              <a:rPr lang="en-US" sz="1800" dirty="0"/>
              <a:t>“Contemporary phenomenologists increasingly recognize that these foreclosures are a function of structural, political, and institutional inequities that are internalized as personal biases and habits. This insight has inspired a critical phenomenology, one that mobilizes phenomenological description in the service of a reflexive inquiry into how power relations structure experience as well as our ability to analyze that experience.” (p. xiv)</a:t>
            </a:r>
          </a:p>
          <a:p>
            <a:pPr lvl="1"/>
            <a:endParaRPr lang="en-US" sz="1800" dirty="0"/>
          </a:p>
          <a:p>
            <a:pPr lvl="1"/>
            <a:r>
              <a:rPr lang="en-US" sz="1800" dirty="0"/>
              <a:t>Critical phenomenology is a general shift away from traditional phenomenology</a:t>
            </a:r>
          </a:p>
          <a:p>
            <a:pPr marL="457200" lvl="1" indent="0">
              <a:buNone/>
            </a:pPr>
            <a:endParaRPr lang="en-US" dirty="0"/>
          </a:p>
          <a:p>
            <a:pPr lvl="1"/>
            <a:endParaRPr lang="en-US" dirty="0"/>
          </a:p>
          <a:p>
            <a:endParaRPr lang="en-US" dirty="0"/>
          </a:p>
        </p:txBody>
      </p:sp>
    </p:spTree>
    <p:extLst>
      <p:ext uri="{BB962C8B-B14F-4D97-AF65-F5344CB8AC3E}">
        <p14:creationId xmlns:p14="http://schemas.microsoft.com/office/powerpoint/2010/main" val="40176158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F197F-F2B6-D049-BC12-07D3A2A42547}"/>
              </a:ext>
            </a:extLst>
          </p:cNvPr>
          <p:cNvSpPr>
            <a:spLocks noGrp="1"/>
          </p:cNvSpPr>
          <p:nvPr>
            <p:ph type="title"/>
          </p:nvPr>
        </p:nvSpPr>
        <p:spPr/>
        <p:txBody>
          <a:bodyPr/>
          <a:lstStyle/>
          <a:p>
            <a:r>
              <a:rPr lang="en-US" dirty="0"/>
              <a:t>Investigation Outcomes</a:t>
            </a:r>
          </a:p>
        </p:txBody>
      </p:sp>
      <p:sp>
        <p:nvSpPr>
          <p:cNvPr id="3" name="Content Placeholder 2">
            <a:extLst>
              <a:ext uri="{FF2B5EF4-FFF2-40B4-BE49-F238E27FC236}">
                <a16:creationId xmlns:a16="http://schemas.microsoft.com/office/drawing/2014/main" id="{B4A988A6-661F-8B4C-A64A-D0A0FA594576}"/>
              </a:ext>
            </a:extLst>
          </p:cNvPr>
          <p:cNvSpPr>
            <a:spLocks noGrp="1"/>
          </p:cNvSpPr>
          <p:nvPr>
            <p:ph idx="1"/>
          </p:nvPr>
        </p:nvSpPr>
        <p:spPr/>
        <p:txBody>
          <a:bodyPr/>
          <a:lstStyle/>
          <a:p>
            <a:r>
              <a:rPr lang="en-US" dirty="0"/>
              <a:t>1. “The Phenomenological Method,” Duane H. Davis</a:t>
            </a:r>
          </a:p>
          <a:p>
            <a:endParaRPr lang="en-US" dirty="0"/>
          </a:p>
          <a:p>
            <a:r>
              <a:rPr lang="en-US" dirty="0"/>
              <a:t>The existential phenomenologists [= Heidegger, Merleau-Ponty, Beauvoir, and Sartre (p. 4)] are most promising for critical phenomenology.</a:t>
            </a:r>
          </a:p>
          <a:p>
            <a:r>
              <a:rPr lang="en-US" dirty="0"/>
              <a:t>Husserl’s project is a “purification project” (p. 5) </a:t>
            </a:r>
          </a:p>
          <a:p>
            <a:endParaRPr lang="en-US" dirty="0"/>
          </a:p>
          <a:p>
            <a:r>
              <a:rPr lang="en-US" dirty="0"/>
              <a:t>“Following the existential phenomenologists, let us recognize the </a:t>
            </a:r>
            <a:r>
              <a:rPr lang="en-US" dirty="0" err="1"/>
              <a:t>praxial</a:t>
            </a:r>
            <a:r>
              <a:rPr lang="en-US" dirty="0"/>
              <a:t> promise of this instability and encroachment rather than regarding it as something to be overcome through a purification process.” (p. 8)</a:t>
            </a:r>
          </a:p>
          <a:p>
            <a:endParaRPr lang="en-US" dirty="0"/>
          </a:p>
        </p:txBody>
      </p:sp>
    </p:spTree>
    <p:extLst>
      <p:ext uri="{BB962C8B-B14F-4D97-AF65-F5344CB8AC3E}">
        <p14:creationId xmlns:p14="http://schemas.microsoft.com/office/powerpoint/2010/main" val="36492691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F86CE-BE90-754A-A5E4-95F456DB629E}"/>
              </a:ext>
            </a:extLst>
          </p:cNvPr>
          <p:cNvSpPr>
            <a:spLocks noGrp="1"/>
          </p:cNvSpPr>
          <p:nvPr>
            <p:ph type="title"/>
          </p:nvPr>
        </p:nvSpPr>
        <p:spPr/>
        <p:txBody>
          <a:bodyPr/>
          <a:lstStyle/>
          <a:p>
            <a:r>
              <a:rPr lang="en-US" dirty="0"/>
              <a:t>Investigation Outcomes</a:t>
            </a:r>
          </a:p>
        </p:txBody>
      </p:sp>
      <p:sp>
        <p:nvSpPr>
          <p:cNvPr id="3" name="Content Placeholder 2">
            <a:extLst>
              <a:ext uri="{FF2B5EF4-FFF2-40B4-BE49-F238E27FC236}">
                <a16:creationId xmlns:a16="http://schemas.microsoft.com/office/drawing/2014/main" id="{5FB06DA7-E871-684F-AA60-03D43B59019F}"/>
              </a:ext>
            </a:extLst>
          </p:cNvPr>
          <p:cNvSpPr>
            <a:spLocks noGrp="1"/>
          </p:cNvSpPr>
          <p:nvPr>
            <p:ph idx="1"/>
          </p:nvPr>
        </p:nvSpPr>
        <p:spPr/>
        <p:txBody>
          <a:bodyPr/>
          <a:lstStyle/>
          <a:p>
            <a:r>
              <a:rPr lang="en-US" dirty="0"/>
              <a:t>Lisa Guenther</a:t>
            </a:r>
          </a:p>
          <a:p>
            <a:r>
              <a:rPr lang="en-US" dirty="0"/>
              <a:t>“But where classical phenomenology remains insufficiently critical is in failing to give an equally rigorous account of how contingent historical and social structures also shape our experience, not just empirically or in a piecemeal fashion, but in what we might call a quasi-transcendental fashion.” (p. 12)</a:t>
            </a:r>
          </a:p>
          <a:p>
            <a:r>
              <a:rPr lang="en-US" dirty="0"/>
              <a:t>“But his transcendental idealism leads Husserl to make some rather unhelpful claims for the project of critical phenomenology…” (p. 12) </a:t>
            </a:r>
          </a:p>
          <a:p>
            <a:r>
              <a:rPr lang="en-US" dirty="0"/>
              <a:t>“In other words, the ultimate goal of critical phenomenology is not just to interpret the world, but also to change it.” (p. 16) </a:t>
            </a:r>
          </a:p>
          <a:p>
            <a:endParaRPr lang="en-US" dirty="0"/>
          </a:p>
        </p:txBody>
      </p:sp>
    </p:spTree>
    <p:extLst>
      <p:ext uri="{BB962C8B-B14F-4D97-AF65-F5344CB8AC3E}">
        <p14:creationId xmlns:p14="http://schemas.microsoft.com/office/powerpoint/2010/main" val="10502988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E7A67-A228-AB45-B2F8-758BA06A3B5A}"/>
              </a:ext>
            </a:extLst>
          </p:cNvPr>
          <p:cNvSpPr>
            <a:spLocks noGrp="1"/>
          </p:cNvSpPr>
          <p:nvPr>
            <p:ph type="title"/>
          </p:nvPr>
        </p:nvSpPr>
        <p:spPr/>
        <p:txBody>
          <a:bodyPr/>
          <a:lstStyle/>
          <a:p>
            <a:r>
              <a:rPr lang="en-US" dirty="0"/>
              <a:t>Investigation Outcomes</a:t>
            </a:r>
          </a:p>
        </p:txBody>
      </p:sp>
      <p:sp>
        <p:nvSpPr>
          <p:cNvPr id="3" name="Content Placeholder 2">
            <a:extLst>
              <a:ext uri="{FF2B5EF4-FFF2-40B4-BE49-F238E27FC236}">
                <a16:creationId xmlns:a16="http://schemas.microsoft.com/office/drawing/2014/main" id="{5732E7CA-B1E8-4D4D-B79D-ECDE20BD8BEC}"/>
              </a:ext>
            </a:extLst>
          </p:cNvPr>
          <p:cNvSpPr>
            <a:spLocks noGrp="1"/>
          </p:cNvSpPr>
          <p:nvPr>
            <p:ph idx="1"/>
          </p:nvPr>
        </p:nvSpPr>
        <p:spPr/>
        <p:txBody>
          <a:bodyPr>
            <a:normAutofit/>
          </a:bodyPr>
          <a:lstStyle/>
          <a:p>
            <a:r>
              <a:rPr lang="en-US" dirty="0"/>
              <a:t>What is Critical Phenomenology?</a:t>
            </a:r>
          </a:p>
          <a:p>
            <a:r>
              <a:rPr lang="en-US" dirty="0"/>
              <a:t>1) It identifies and analyzes essential structures that are social, historical, and/or institutional in nature. </a:t>
            </a:r>
          </a:p>
          <a:p>
            <a:r>
              <a:rPr lang="en-US" dirty="0"/>
              <a:t>2) It understands subjectivity through the multiple identities that are assigned, enforced, recognized and/or taken up by individual persons. </a:t>
            </a:r>
          </a:p>
          <a:p>
            <a:r>
              <a:rPr lang="en-US" dirty="0"/>
              <a:t>3) It looks at how power and/or social structures influence the constitution of subjectivity and of individual subjects, and how these constitutions affect the lived experiences of different types of subjects. </a:t>
            </a:r>
          </a:p>
          <a:p>
            <a:r>
              <a:rPr lang="en-US" dirty="0"/>
              <a:t>And 4) it includes an ethical, political, and/or activist component that seeks change in those structures that cause harm to individuals and groups. </a:t>
            </a:r>
          </a:p>
        </p:txBody>
      </p:sp>
    </p:spTree>
    <p:extLst>
      <p:ext uri="{BB962C8B-B14F-4D97-AF65-F5344CB8AC3E}">
        <p14:creationId xmlns:p14="http://schemas.microsoft.com/office/powerpoint/2010/main" val="15739195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2ECEF-0473-2E47-870D-58DBD98D98F8}"/>
              </a:ext>
            </a:extLst>
          </p:cNvPr>
          <p:cNvSpPr>
            <a:spLocks noGrp="1"/>
          </p:cNvSpPr>
          <p:nvPr>
            <p:ph type="title"/>
          </p:nvPr>
        </p:nvSpPr>
        <p:spPr/>
        <p:txBody>
          <a:bodyPr/>
          <a:lstStyle/>
          <a:p>
            <a:r>
              <a:rPr lang="en-US" dirty="0"/>
              <a:t>Phenomenological Critique of </a:t>
            </a:r>
            <a:br>
              <a:rPr lang="en-US" dirty="0"/>
            </a:br>
            <a:r>
              <a:rPr lang="en-US" dirty="0"/>
              <a:t>Critical Phenomenology</a:t>
            </a:r>
          </a:p>
        </p:txBody>
      </p:sp>
      <p:sp>
        <p:nvSpPr>
          <p:cNvPr id="3" name="Content Placeholder 2">
            <a:extLst>
              <a:ext uri="{FF2B5EF4-FFF2-40B4-BE49-F238E27FC236}">
                <a16:creationId xmlns:a16="http://schemas.microsoft.com/office/drawing/2014/main" id="{46B0211C-E4A8-2A46-9AAB-0C22E0585D2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3809802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74173-63DC-124E-BF3D-FFBA1CAD6F47}"/>
              </a:ext>
            </a:extLst>
          </p:cNvPr>
          <p:cNvSpPr>
            <a:spLocks noGrp="1"/>
          </p:cNvSpPr>
          <p:nvPr>
            <p:ph type="title"/>
          </p:nvPr>
        </p:nvSpPr>
        <p:spPr/>
        <p:txBody>
          <a:bodyPr/>
          <a:lstStyle/>
          <a:p>
            <a:r>
              <a:rPr lang="en-US" dirty="0"/>
              <a:t>Phenomenological Critique of </a:t>
            </a:r>
            <a:br>
              <a:rPr lang="en-US" dirty="0"/>
            </a:br>
            <a:r>
              <a:rPr lang="en-US" dirty="0"/>
              <a:t>Critical Phenomenology</a:t>
            </a:r>
          </a:p>
        </p:txBody>
      </p:sp>
      <p:sp>
        <p:nvSpPr>
          <p:cNvPr id="3" name="Content Placeholder 2">
            <a:extLst>
              <a:ext uri="{FF2B5EF4-FFF2-40B4-BE49-F238E27FC236}">
                <a16:creationId xmlns:a16="http://schemas.microsoft.com/office/drawing/2014/main" id="{D4FC3F74-99A0-E04C-9912-A5762CCEDAB7}"/>
              </a:ext>
            </a:extLst>
          </p:cNvPr>
          <p:cNvSpPr>
            <a:spLocks noGrp="1"/>
          </p:cNvSpPr>
          <p:nvPr>
            <p:ph idx="1"/>
          </p:nvPr>
        </p:nvSpPr>
        <p:spPr/>
        <p:txBody>
          <a:bodyPr/>
          <a:lstStyle/>
          <a:p>
            <a:r>
              <a:rPr lang="en-US" dirty="0"/>
              <a:t>“Classical” phenomenology does all of the things that “critical” phenomenology claims to do!</a:t>
            </a:r>
          </a:p>
          <a:p>
            <a:pPr lvl="1"/>
            <a:r>
              <a:rPr lang="en-US" dirty="0"/>
              <a:t>Husserl—</a:t>
            </a:r>
            <a:r>
              <a:rPr lang="en-US" i="1" dirty="0"/>
              <a:t>Crisis—</a:t>
            </a:r>
            <a:r>
              <a:rPr lang="en-US" dirty="0"/>
              <a:t>critique of how meanings  become buried as traditions are passed through generations</a:t>
            </a:r>
          </a:p>
          <a:p>
            <a:pPr lvl="1"/>
            <a:r>
              <a:rPr lang="en-US" dirty="0"/>
              <a:t>Heidegger—critique of subjectivity, analyses of historicity</a:t>
            </a:r>
          </a:p>
          <a:p>
            <a:pPr lvl="1"/>
            <a:r>
              <a:rPr lang="en-US" dirty="0"/>
              <a:t>Merleau-Ponty—critical analyses of empirical and idealistic psychologies</a:t>
            </a:r>
          </a:p>
          <a:p>
            <a:pPr lvl="1"/>
            <a:r>
              <a:rPr lang="en-US" dirty="0"/>
              <a:t>Sartre—objectification of subject through gaze of other subject</a:t>
            </a:r>
          </a:p>
          <a:p>
            <a:pPr lvl="1"/>
            <a:r>
              <a:rPr lang="en-US" dirty="0"/>
              <a:t>De Beauvoir—critique of objectification of women, especially in institutions, laws, and education</a:t>
            </a:r>
          </a:p>
        </p:txBody>
      </p:sp>
    </p:spTree>
    <p:extLst>
      <p:ext uri="{BB962C8B-B14F-4D97-AF65-F5344CB8AC3E}">
        <p14:creationId xmlns:p14="http://schemas.microsoft.com/office/powerpoint/2010/main" val="18050481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137C6-F8A0-2746-8953-09CAF4452D2C}"/>
              </a:ext>
            </a:extLst>
          </p:cNvPr>
          <p:cNvSpPr>
            <a:spLocks noGrp="1"/>
          </p:cNvSpPr>
          <p:nvPr>
            <p:ph type="title"/>
          </p:nvPr>
        </p:nvSpPr>
        <p:spPr/>
        <p:txBody>
          <a:bodyPr/>
          <a:lstStyle/>
          <a:p>
            <a:r>
              <a:rPr lang="en-US" dirty="0"/>
              <a:t>Phenomenological Critique of </a:t>
            </a:r>
            <a:br>
              <a:rPr lang="en-US" dirty="0"/>
            </a:br>
            <a:r>
              <a:rPr lang="en-US" dirty="0"/>
              <a:t>Critical Phenomenology</a:t>
            </a:r>
          </a:p>
        </p:txBody>
      </p:sp>
      <p:sp>
        <p:nvSpPr>
          <p:cNvPr id="3" name="Content Placeholder 2">
            <a:extLst>
              <a:ext uri="{FF2B5EF4-FFF2-40B4-BE49-F238E27FC236}">
                <a16:creationId xmlns:a16="http://schemas.microsoft.com/office/drawing/2014/main" id="{E18A4765-03F1-4D45-8CF1-A4EB367F3542}"/>
              </a:ext>
            </a:extLst>
          </p:cNvPr>
          <p:cNvSpPr>
            <a:spLocks noGrp="1"/>
          </p:cNvSpPr>
          <p:nvPr>
            <p:ph idx="1"/>
          </p:nvPr>
        </p:nvSpPr>
        <p:spPr/>
        <p:txBody>
          <a:bodyPr/>
          <a:lstStyle/>
          <a:p>
            <a:endParaRPr lang="en-US" dirty="0"/>
          </a:p>
          <a:p>
            <a:r>
              <a:rPr lang="en-US" dirty="0"/>
              <a:t>Problem:</a:t>
            </a:r>
          </a:p>
          <a:p>
            <a:endParaRPr lang="en-US" dirty="0"/>
          </a:p>
          <a:p>
            <a:r>
              <a:rPr lang="en-US" dirty="0"/>
              <a:t>Use of term “critical” in opposition to “classical” frames any “classical” phenomenology as </a:t>
            </a:r>
            <a:r>
              <a:rPr lang="en-US" i="1" dirty="0"/>
              <a:t>uncritical</a:t>
            </a:r>
            <a:endParaRPr lang="en-US" dirty="0"/>
          </a:p>
        </p:txBody>
      </p:sp>
    </p:spTree>
    <p:extLst>
      <p:ext uri="{BB962C8B-B14F-4D97-AF65-F5344CB8AC3E}">
        <p14:creationId xmlns:p14="http://schemas.microsoft.com/office/powerpoint/2010/main" val="33438667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2A7E4-27DE-0D4F-A9C9-C42BE95A471B}"/>
              </a:ext>
            </a:extLst>
          </p:cNvPr>
          <p:cNvSpPr>
            <a:spLocks noGrp="1"/>
          </p:cNvSpPr>
          <p:nvPr>
            <p:ph type="title"/>
          </p:nvPr>
        </p:nvSpPr>
        <p:spPr/>
        <p:txBody>
          <a:bodyPr/>
          <a:lstStyle/>
          <a:p>
            <a:r>
              <a:rPr lang="en-US" dirty="0"/>
              <a:t>Phenomenological Critique of </a:t>
            </a:r>
            <a:br>
              <a:rPr lang="en-US" dirty="0"/>
            </a:br>
            <a:r>
              <a:rPr lang="en-US" dirty="0"/>
              <a:t>Critical Phenomenology</a:t>
            </a:r>
          </a:p>
        </p:txBody>
      </p:sp>
      <p:sp>
        <p:nvSpPr>
          <p:cNvPr id="3" name="Content Placeholder 2">
            <a:extLst>
              <a:ext uri="{FF2B5EF4-FFF2-40B4-BE49-F238E27FC236}">
                <a16:creationId xmlns:a16="http://schemas.microsoft.com/office/drawing/2014/main" id="{81C0B60F-2A31-074E-B8E8-1F5DF86C93E9}"/>
              </a:ext>
            </a:extLst>
          </p:cNvPr>
          <p:cNvSpPr>
            <a:spLocks noGrp="1"/>
          </p:cNvSpPr>
          <p:nvPr>
            <p:ph idx="1"/>
          </p:nvPr>
        </p:nvSpPr>
        <p:spPr/>
        <p:txBody>
          <a:bodyPr/>
          <a:lstStyle/>
          <a:p>
            <a:endParaRPr lang="en-US" dirty="0"/>
          </a:p>
          <a:p>
            <a:r>
              <a:rPr lang="en-US" dirty="0"/>
              <a:t>Some “classical” phenomenological analyses may be “uncritical”—</a:t>
            </a:r>
          </a:p>
          <a:p>
            <a:endParaRPr lang="en-US" dirty="0"/>
          </a:p>
          <a:p>
            <a:r>
              <a:rPr lang="en-US" dirty="0"/>
              <a:t>But if so, they are not “uncritical” because they are “classical”</a:t>
            </a:r>
          </a:p>
          <a:p>
            <a:endParaRPr lang="en-US" dirty="0"/>
          </a:p>
          <a:p>
            <a:r>
              <a:rPr lang="en-US" dirty="0"/>
              <a:t>Critical phenomenology has to do with a type and direction of  phenomenological inquiry—and it can  be carried out very much within the parameters of “classical” phenomenological methods, texts, and authors.</a:t>
            </a:r>
          </a:p>
        </p:txBody>
      </p:sp>
    </p:spTree>
    <p:extLst>
      <p:ext uri="{BB962C8B-B14F-4D97-AF65-F5344CB8AC3E}">
        <p14:creationId xmlns:p14="http://schemas.microsoft.com/office/powerpoint/2010/main" val="36452935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BE07C-EA11-9A44-8403-BC2A88B8FFA8}"/>
              </a:ext>
            </a:extLst>
          </p:cNvPr>
          <p:cNvSpPr>
            <a:spLocks noGrp="1"/>
          </p:cNvSpPr>
          <p:nvPr>
            <p:ph type="title"/>
          </p:nvPr>
        </p:nvSpPr>
        <p:spPr/>
        <p:txBody>
          <a:bodyPr/>
          <a:lstStyle/>
          <a:p>
            <a:r>
              <a:rPr lang="en-US" dirty="0"/>
              <a:t>Addenda</a:t>
            </a:r>
          </a:p>
        </p:txBody>
      </p:sp>
      <p:sp>
        <p:nvSpPr>
          <p:cNvPr id="3" name="Content Placeholder 2">
            <a:extLst>
              <a:ext uri="{FF2B5EF4-FFF2-40B4-BE49-F238E27FC236}">
                <a16:creationId xmlns:a16="http://schemas.microsoft.com/office/drawing/2014/main" id="{7AB60977-82B3-2544-BBD3-17E28E559DEC}"/>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4775454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9A8C7-DD3E-1C4F-9E76-D261B2EC8C69}"/>
              </a:ext>
            </a:extLst>
          </p:cNvPr>
          <p:cNvSpPr>
            <a:spLocks noGrp="1"/>
          </p:cNvSpPr>
          <p:nvPr>
            <p:ph type="title"/>
          </p:nvPr>
        </p:nvSpPr>
        <p:spPr/>
        <p:txBody>
          <a:bodyPr/>
          <a:lstStyle/>
          <a:p>
            <a:r>
              <a:rPr lang="en-US" dirty="0"/>
              <a:t>Addenda</a:t>
            </a:r>
          </a:p>
        </p:txBody>
      </p:sp>
      <p:sp>
        <p:nvSpPr>
          <p:cNvPr id="3" name="Content Placeholder 2">
            <a:extLst>
              <a:ext uri="{FF2B5EF4-FFF2-40B4-BE49-F238E27FC236}">
                <a16:creationId xmlns:a16="http://schemas.microsoft.com/office/drawing/2014/main" id="{0AFFB154-AB4C-924D-8606-8095BFDCC4B8}"/>
              </a:ext>
            </a:extLst>
          </p:cNvPr>
          <p:cNvSpPr>
            <a:spLocks noGrp="1"/>
          </p:cNvSpPr>
          <p:nvPr>
            <p:ph idx="1"/>
          </p:nvPr>
        </p:nvSpPr>
        <p:spPr/>
        <p:txBody>
          <a:bodyPr/>
          <a:lstStyle/>
          <a:p>
            <a:r>
              <a:rPr lang="en-US" dirty="0"/>
              <a:t>Irony: Husserl’s work was buried for at least a couple of decades for historical reasons associated with institutional prejudice</a:t>
            </a:r>
          </a:p>
          <a:p>
            <a:endParaRPr lang="en-US" dirty="0"/>
          </a:p>
          <a:p>
            <a:r>
              <a:rPr lang="en-US" dirty="0"/>
              <a:t>…[B]</a:t>
            </a:r>
            <a:r>
              <a:rPr lang="en-US" dirty="0" err="1"/>
              <a:t>ecause</a:t>
            </a:r>
            <a:r>
              <a:rPr lang="en-US" dirty="0"/>
              <a:t> Husserl was Jewish, his later writings could no longer appear in the Third Reich. Thus continued analysis of Husserl’s thought was interrupted, whereas in the 1950s and 1960s, Heidegger and Sartre were again discussed intensely—both inside and outside of the German university. (Held in Welton, p. 3)</a:t>
            </a:r>
          </a:p>
          <a:p>
            <a:endParaRPr lang="en-US" dirty="0"/>
          </a:p>
        </p:txBody>
      </p:sp>
    </p:spTree>
    <p:extLst>
      <p:ext uri="{BB962C8B-B14F-4D97-AF65-F5344CB8AC3E}">
        <p14:creationId xmlns:p14="http://schemas.microsoft.com/office/powerpoint/2010/main" val="9920098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4664F-FF22-614A-AD6D-FF24982831F2}"/>
              </a:ext>
            </a:extLst>
          </p:cNvPr>
          <p:cNvSpPr>
            <a:spLocks noGrp="1"/>
          </p:cNvSpPr>
          <p:nvPr>
            <p:ph type="title"/>
          </p:nvPr>
        </p:nvSpPr>
        <p:spPr/>
        <p:txBody>
          <a:bodyPr/>
          <a:lstStyle/>
          <a:p>
            <a:r>
              <a:rPr lang="en-US" dirty="0"/>
              <a:t>Addenda</a:t>
            </a:r>
          </a:p>
        </p:txBody>
      </p:sp>
      <p:sp>
        <p:nvSpPr>
          <p:cNvPr id="3" name="Content Placeholder 2">
            <a:extLst>
              <a:ext uri="{FF2B5EF4-FFF2-40B4-BE49-F238E27FC236}">
                <a16:creationId xmlns:a16="http://schemas.microsoft.com/office/drawing/2014/main" id="{1DA8C1D4-64B2-584A-8104-4BDAF88A77E3}"/>
              </a:ext>
            </a:extLst>
          </p:cNvPr>
          <p:cNvSpPr>
            <a:spLocks noGrp="1"/>
          </p:cNvSpPr>
          <p:nvPr>
            <p:ph idx="1"/>
          </p:nvPr>
        </p:nvSpPr>
        <p:spPr/>
        <p:txBody>
          <a:bodyPr/>
          <a:lstStyle/>
          <a:p>
            <a:r>
              <a:rPr lang="en-US" dirty="0"/>
              <a:t>Husserl’s Levels of Constitution</a:t>
            </a:r>
          </a:p>
          <a:p>
            <a:endParaRPr lang="en-US" b="1" dirty="0"/>
          </a:p>
          <a:p>
            <a:pPr algn="ctr"/>
            <a:r>
              <a:rPr lang="en-US" b="1" dirty="0"/>
              <a:t>Intersubjective Community (IS-2)</a:t>
            </a:r>
            <a:endParaRPr lang="en-US" dirty="0"/>
          </a:p>
          <a:p>
            <a:pPr algn="ctr"/>
            <a:r>
              <a:rPr lang="en-US" b="1" dirty="0"/>
              <a:t>Interpersonal Intersubjectivity (IS-1)</a:t>
            </a:r>
            <a:endParaRPr lang="en-US" dirty="0"/>
          </a:p>
          <a:p>
            <a:pPr algn="ctr"/>
            <a:r>
              <a:rPr lang="en-US" b="1" dirty="0"/>
              <a:t>Active Constitution (AC)</a:t>
            </a:r>
            <a:endParaRPr lang="en-US" dirty="0"/>
          </a:p>
          <a:p>
            <a:pPr algn="ctr"/>
            <a:r>
              <a:rPr lang="en-US" b="1" dirty="0"/>
              <a:t>Passive Synthesis (PS)</a:t>
            </a:r>
            <a:endParaRPr lang="en-US" dirty="0"/>
          </a:p>
          <a:p>
            <a:pPr algn="ctr"/>
            <a:r>
              <a:rPr lang="en-US" b="1" dirty="0"/>
              <a:t>Primordial or Hyletic Flow (HF)</a:t>
            </a:r>
            <a:endParaRPr lang="en-US" dirty="0"/>
          </a:p>
          <a:p>
            <a:endParaRPr lang="en-US" dirty="0"/>
          </a:p>
        </p:txBody>
      </p:sp>
    </p:spTree>
    <p:extLst>
      <p:ext uri="{BB962C8B-B14F-4D97-AF65-F5344CB8AC3E}">
        <p14:creationId xmlns:p14="http://schemas.microsoft.com/office/powerpoint/2010/main" val="4553110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69C97-95EB-F64D-B6C3-D53ABF738133}"/>
              </a:ext>
            </a:extLst>
          </p:cNvPr>
          <p:cNvSpPr>
            <a:spLocks noGrp="1"/>
          </p:cNvSpPr>
          <p:nvPr>
            <p:ph type="title"/>
          </p:nvPr>
        </p:nvSpPr>
        <p:spPr/>
        <p:txBody>
          <a:bodyPr/>
          <a:lstStyle/>
          <a:p>
            <a:r>
              <a:rPr lang="en-US" dirty="0"/>
              <a:t>Thank you!</a:t>
            </a:r>
          </a:p>
        </p:txBody>
      </p:sp>
      <p:sp>
        <p:nvSpPr>
          <p:cNvPr id="3" name="Content Placeholder 2">
            <a:extLst>
              <a:ext uri="{FF2B5EF4-FFF2-40B4-BE49-F238E27FC236}">
                <a16:creationId xmlns:a16="http://schemas.microsoft.com/office/drawing/2014/main" id="{9D646574-F376-034A-9C81-42738D9CA15C}"/>
              </a:ext>
            </a:extLst>
          </p:cNvPr>
          <p:cNvSpPr>
            <a:spLocks noGrp="1"/>
          </p:cNvSpPr>
          <p:nvPr>
            <p:ph idx="1"/>
          </p:nvPr>
        </p:nvSpPr>
        <p:spPr/>
        <p:txBody>
          <a:bodyPr/>
          <a:lstStyle/>
          <a:p>
            <a:endParaRPr lang="en-US" dirty="0"/>
          </a:p>
          <a:p>
            <a:endParaRPr lang="en-US" dirty="0"/>
          </a:p>
          <a:p>
            <a:endParaRPr lang="en-US" dirty="0"/>
          </a:p>
          <a:p>
            <a:pPr marL="0" indent="0" algn="ctr">
              <a:buNone/>
            </a:pPr>
            <a:r>
              <a:rPr lang="en-US" dirty="0"/>
              <a:t>Lanei M. Rodemeyer</a:t>
            </a:r>
          </a:p>
          <a:p>
            <a:pPr marL="0" indent="0" algn="ctr">
              <a:buNone/>
            </a:pPr>
            <a:r>
              <a:rPr lang="en-US" dirty="0"/>
              <a:t>Duquesne University</a:t>
            </a:r>
          </a:p>
          <a:p>
            <a:pPr marL="0" indent="0" algn="ctr">
              <a:buNone/>
            </a:pPr>
            <a:r>
              <a:rPr lang="en-US" dirty="0"/>
              <a:t> </a:t>
            </a:r>
            <a:r>
              <a:rPr lang="en-US" dirty="0" err="1"/>
              <a:t>Rodemeyer@</a:t>
            </a:r>
            <a:r>
              <a:rPr lang="en-US" err="1"/>
              <a:t>duq</a:t>
            </a:r>
            <a:r>
              <a:rPr lang="en-US"/>
              <a:t>.edu</a:t>
            </a:r>
            <a:endParaRPr lang="en-US" dirty="0"/>
          </a:p>
        </p:txBody>
      </p:sp>
    </p:spTree>
    <p:extLst>
      <p:ext uri="{BB962C8B-B14F-4D97-AF65-F5344CB8AC3E}">
        <p14:creationId xmlns:p14="http://schemas.microsoft.com/office/powerpoint/2010/main" val="478290010"/>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98</TotalTime>
  <Words>1100</Words>
  <Application>Microsoft Macintosh PowerPoint</Application>
  <PresentationFormat>Widescreen</PresentationFormat>
  <Paragraphs>128</Paragraphs>
  <Slides>28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Century Gothic</vt:lpstr>
      <vt:lpstr>Wingdings 3</vt:lpstr>
      <vt:lpstr>Wisp</vt:lpstr>
      <vt:lpstr>A Phenomenological Critique of  Critical Phenomenology</vt:lpstr>
      <vt:lpstr>Critical Phenomenology</vt:lpstr>
      <vt:lpstr>Questions</vt:lpstr>
      <vt:lpstr>Questions</vt:lpstr>
      <vt:lpstr>Questions</vt:lpstr>
      <vt:lpstr>Questions</vt:lpstr>
      <vt:lpstr>Suspicions</vt:lpstr>
      <vt:lpstr>Suspicions</vt:lpstr>
      <vt:lpstr>Suspicions</vt:lpstr>
      <vt:lpstr>Suspicions</vt:lpstr>
      <vt:lpstr>Investigation </vt:lpstr>
      <vt:lpstr>Investigation </vt:lpstr>
      <vt:lpstr>Investigation Outcomes</vt:lpstr>
      <vt:lpstr>Investigation Outcomes</vt:lpstr>
      <vt:lpstr>Investigation Outcomes</vt:lpstr>
      <vt:lpstr>Investigation Outcomes</vt:lpstr>
      <vt:lpstr>Investigation Outcomes </vt:lpstr>
      <vt:lpstr>Investigation Outcomes</vt:lpstr>
      <vt:lpstr>Investigation Outcomes</vt:lpstr>
      <vt:lpstr>Investigation Outcomes</vt:lpstr>
      <vt:lpstr>Phenomenological Critique of  Critical Phenomenology</vt:lpstr>
      <vt:lpstr>Phenomenological Critique of  Critical Phenomenology</vt:lpstr>
      <vt:lpstr>Phenomenological Critique of  Critical Phenomenology</vt:lpstr>
      <vt:lpstr>Phenomenological Critique of  Critical Phenomenology</vt:lpstr>
      <vt:lpstr>Addenda</vt:lpstr>
      <vt:lpstr>Addenda</vt:lpstr>
      <vt:lpstr>Addenda</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Phenomenological Critique of  Critical Phenomenology</dc:title>
  <dc:creator>Dr. Lanei Rodemeyer</dc:creator>
  <cp:lastModifiedBy>Dr. Lanei Rodemeyer</cp:lastModifiedBy>
  <cp:revision>10</cp:revision>
  <dcterms:created xsi:type="dcterms:W3CDTF">2020-10-09T01:14:56Z</dcterms:created>
  <dcterms:modified xsi:type="dcterms:W3CDTF">2020-10-09T02:52:59Z</dcterms:modified>
</cp:coreProperties>
</file>